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</p:sldIdLst>
  <p:sldSz cx="10693400" cy="7562850"/>
  <p:notesSz cx="10693400" cy="75628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5" d="100"/>
          <a:sy n="95" d="100"/>
        </p:scale>
        <p:origin x="1602" y="9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11" Type="http://schemas.openxmlformats.org/officeDocument/2006/relationships/customXml" Target="../customXml/item3.xml"/><Relationship Id="rId5" Type="http://schemas.openxmlformats.org/officeDocument/2006/relationships/presProps" Target="presProps.xml"/><Relationship Id="rId10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customXml" Target="../customXml/item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FFB12C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9/15/2025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FFB12C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9/15/2025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FFB12C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9/15/2025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FFB12C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9/15/2025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9/15/2025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0692765" cy="7562850"/>
          </a:xfrm>
          <a:custGeom>
            <a:avLst/>
            <a:gdLst/>
            <a:ahLst/>
            <a:cxnLst/>
            <a:rect l="l" t="t" r="r" b="b"/>
            <a:pathLst>
              <a:path w="10692765" h="7562850">
                <a:moveTo>
                  <a:pt x="10692384" y="7562850"/>
                </a:moveTo>
                <a:lnTo>
                  <a:pt x="0" y="7562850"/>
                </a:lnTo>
                <a:lnTo>
                  <a:pt x="0" y="0"/>
                </a:lnTo>
                <a:lnTo>
                  <a:pt x="10692384" y="0"/>
                </a:lnTo>
                <a:lnTo>
                  <a:pt x="10692384" y="7562850"/>
                </a:lnTo>
                <a:close/>
              </a:path>
            </a:pathLst>
          </a:custGeom>
          <a:solidFill>
            <a:srgbClr val="1016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75556" y="371047"/>
            <a:ext cx="2776220" cy="3911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FFB12C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4670" y="1739455"/>
            <a:ext cx="9624060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9/15/2025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lukeh@bdc.london" TargetMode="Externa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jpg"/><Relationship Id="rId21" Type="http://schemas.openxmlformats.org/officeDocument/2006/relationships/image" Target="../media/image24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28575"/>
            <a:ext cx="10692383" cy="577634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031471" y="6262151"/>
            <a:ext cx="1276349" cy="79057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019374" y="3324225"/>
            <a:ext cx="2673010" cy="2428874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8568120" y="304345"/>
            <a:ext cx="1822450" cy="1673225"/>
          </a:xfrm>
          <a:custGeom>
            <a:avLst/>
            <a:gdLst/>
            <a:ahLst/>
            <a:cxnLst/>
            <a:rect l="l" t="t" r="r" b="b"/>
            <a:pathLst>
              <a:path w="1822450" h="1673225">
                <a:moveTo>
                  <a:pt x="910931" y="1673050"/>
                </a:moveTo>
                <a:lnTo>
                  <a:pt x="860951" y="1671812"/>
                </a:lnTo>
                <a:lnTo>
                  <a:pt x="811675" y="1668141"/>
                </a:lnTo>
                <a:lnTo>
                  <a:pt x="763173" y="1662101"/>
                </a:lnTo>
                <a:lnTo>
                  <a:pt x="715515" y="1653755"/>
                </a:lnTo>
                <a:lnTo>
                  <a:pt x="668769" y="1643168"/>
                </a:lnTo>
                <a:lnTo>
                  <a:pt x="623006" y="1630403"/>
                </a:lnTo>
                <a:lnTo>
                  <a:pt x="578295" y="1615524"/>
                </a:lnTo>
                <a:lnTo>
                  <a:pt x="534705" y="1598594"/>
                </a:lnTo>
                <a:lnTo>
                  <a:pt x="492305" y="1579678"/>
                </a:lnTo>
                <a:lnTo>
                  <a:pt x="451166" y="1558839"/>
                </a:lnTo>
                <a:lnTo>
                  <a:pt x="411357" y="1536142"/>
                </a:lnTo>
                <a:lnTo>
                  <a:pt x="372947" y="1511649"/>
                </a:lnTo>
                <a:lnTo>
                  <a:pt x="336005" y="1485424"/>
                </a:lnTo>
                <a:lnTo>
                  <a:pt x="300601" y="1457533"/>
                </a:lnTo>
                <a:lnTo>
                  <a:pt x="266805" y="1428037"/>
                </a:lnTo>
                <a:lnTo>
                  <a:pt x="234686" y="1397001"/>
                </a:lnTo>
                <a:lnTo>
                  <a:pt x="204313" y="1364490"/>
                </a:lnTo>
                <a:lnTo>
                  <a:pt x="175756" y="1330565"/>
                </a:lnTo>
                <a:lnTo>
                  <a:pt x="149085" y="1295292"/>
                </a:lnTo>
                <a:lnTo>
                  <a:pt x="124368" y="1258735"/>
                </a:lnTo>
                <a:lnTo>
                  <a:pt x="101676" y="1220956"/>
                </a:lnTo>
                <a:lnTo>
                  <a:pt x="81077" y="1182020"/>
                </a:lnTo>
                <a:lnTo>
                  <a:pt x="62642" y="1141991"/>
                </a:lnTo>
                <a:lnTo>
                  <a:pt x="46439" y="1100932"/>
                </a:lnTo>
                <a:lnTo>
                  <a:pt x="32539" y="1058907"/>
                </a:lnTo>
                <a:lnTo>
                  <a:pt x="21010" y="1015980"/>
                </a:lnTo>
                <a:lnTo>
                  <a:pt x="11922" y="972214"/>
                </a:lnTo>
                <a:lnTo>
                  <a:pt x="5345" y="927674"/>
                </a:lnTo>
                <a:lnTo>
                  <a:pt x="1347" y="882424"/>
                </a:lnTo>
                <a:lnTo>
                  <a:pt x="0" y="836526"/>
                </a:lnTo>
                <a:lnTo>
                  <a:pt x="1347" y="790628"/>
                </a:lnTo>
                <a:lnTo>
                  <a:pt x="5345" y="745377"/>
                </a:lnTo>
                <a:lnTo>
                  <a:pt x="11922" y="700837"/>
                </a:lnTo>
                <a:lnTo>
                  <a:pt x="21010" y="657072"/>
                </a:lnTo>
                <a:lnTo>
                  <a:pt x="32539" y="614144"/>
                </a:lnTo>
                <a:lnTo>
                  <a:pt x="46439" y="572119"/>
                </a:lnTo>
                <a:lnTo>
                  <a:pt x="62642" y="531060"/>
                </a:lnTo>
                <a:lnTo>
                  <a:pt x="81077" y="491030"/>
                </a:lnTo>
                <a:lnTo>
                  <a:pt x="101676" y="452094"/>
                </a:lnTo>
                <a:lnTo>
                  <a:pt x="124368" y="414315"/>
                </a:lnTo>
                <a:lnTo>
                  <a:pt x="149085" y="377757"/>
                </a:lnTo>
                <a:lnTo>
                  <a:pt x="175756" y="342484"/>
                </a:lnTo>
                <a:lnTo>
                  <a:pt x="204313" y="308560"/>
                </a:lnTo>
                <a:lnTo>
                  <a:pt x="234686" y="276048"/>
                </a:lnTo>
                <a:lnTo>
                  <a:pt x="266805" y="245013"/>
                </a:lnTo>
                <a:lnTo>
                  <a:pt x="300601" y="215517"/>
                </a:lnTo>
                <a:lnTo>
                  <a:pt x="336005" y="187625"/>
                </a:lnTo>
                <a:lnTo>
                  <a:pt x="372947" y="161401"/>
                </a:lnTo>
                <a:lnTo>
                  <a:pt x="411357" y="136908"/>
                </a:lnTo>
                <a:lnTo>
                  <a:pt x="451166" y="114210"/>
                </a:lnTo>
                <a:lnTo>
                  <a:pt x="492305" y="93371"/>
                </a:lnTo>
                <a:lnTo>
                  <a:pt x="534705" y="74455"/>
                </a:lnTo>
                <a:lnTo>
                  <a:pt x="578295" y="57525"/>
                </a:lnTo>
                <a:lnTo>
                  <a:pt x="623006" y="42646"/>
                </a:lnTo>
                <a:lnTo>
                  <a:pt x="668769" y="29881"/>
                </a:lnTo>
                <a:lnTo>
                  <a:pt x="715515" y="19294"/>
                </a:lnTo>
                <a:lnTo>
                  <a:pt x="763173" y="10948"/>
                </a:lnTo>
                <a:lnTo>
                  <a:pt x="811675" y="4908"/>
                </a:lnTo>
                <a:lnTo>
                  <a:pt x="860951" y="1237"/>
                </a:lnTo>
                <a:lnTo>
                  <a:pt x="910931" y="0"/>
                </a:lnTo>
                <a:lnTo>
                  <a:pt x="960911" y="1237"/>
                </a:lnTo>
                <a:lnTo>
                  <a:pt x="1010187" y="4908"/>
                </a:lnTo>
                <a:lnTo>
                  <a:pt x="1058689" y="10948"/>
                </a:lnTo>
                <a:lnTo>
                  <a:pt x="1106347" y="19294"/>
                </a:lnTo>
                <a:lnTo>
                  <a:pt x="1153093" y="29881"/>
                </a:lnTo>
                <a:lnTo>
                  <a:pt x="1198856" y="42646"/>
                </a:lnTo>
                <a:lnTo>
                  <a:pt x="1243567" y="57525"/>
                </a:lnTo>
                <a:lnTo>
                  <a:pt x="1287157" y="74455"/>
                </a:lnTo>
                <a:lnTo>
                  <a:pt x="1329556" y="93371"/>
                </a:lnTo>
                <a:lnTo>
                  <a:pt x="1370695" y="114210"/>
                </a:lnTo>
                <a:lnTo>
                  <a:pt x="1410505" y="136908"/>
                </a:lnTo>
                <a:lnTo>
                  <a:pt x="1448915" y="161401"/>
                </a:lnTo>
                <a:lnTo>
                  <a:pt x="1485857" y="187625"/>
                </a:lnTo>
                <a:lnTo>
                  <a:pt x="1521260" y="215517"/>
                </a:lnTo>
                <a:lnTo>
                  <a:pt x="1555057" y="245013"/>
                </a:lnTo>
                <a:lnTo>
                  <a:pt x="1587176" y="276048"/>
                </a:lnTo>
                <a:lnTo>
                  <a:pt x="1617548" y="308560"/>
                </a:lnTo>
                <a:lnTo>
                  <a:pt x="1646105" y="342484"/>
                </a:lnTo>
                <a:lnTo>
                  <a:pt x="1672777" y="377757"/>
                </a:lnTo>
                <a:lnTo>
                  <a:pt x="1697493" y="414315"/>
                </a:lnTo>
                <a:lnTo>
                  <a:pt x="1720186" y="452094"/>
                </a:lnTo>
                <a:lnTo>
                  <a:pt x="1740784" y="491030"/>
                </a:lnTo>
                <a:lnTo>
                  <a:pt x="1759220" y="531060"/>
                </a:lnTo>
                <a:lnTo>
                  <a:pt x="1775422" y="572119"/>
                </a:lnTo>
                <a:lnTo>
                  <a:pt x="1789323" y="614144"/>
                </a:lnTo>
                <a:lnTo>
                  <a:pt x="1800852" y="657072"/>
                </a:lnTo>
                <a:lnTo>
                  <a:pt x="1809940" y="700837"/>
                </a:lnTo>
                <a:lnTo>
                  <a:pt x="1816517" y="745377"/>
                </a:lnTo>
                <a:lnTo>
                  <a:pt x="1820514" y="790628"/>
                </a:lnTo>
                <a:lnTo>
                  <a:pt x="1821862" y="836526"/>
                </a:lnTo>
                <a:lnTo>
                  <a:pt x="1820514" y="882424"/>
                </a:lnTo>
                <a:lnTo>
                  <a:pt x="1816517" y="927674"/>
                </a:lnTo>
                <a:lnTo>
                  <a:pt x="1809940" y="972214"/>
                </a:lnTo>
                <a:lnTo>
                  <a:pt x="1800852" y="1015980"/>
                </a:lnTo>
                <a:lnTo>
                  <a:pt x="1789323" y="1058907"/>
                </a:lnTo>
                <a:lnTo>
                  <a:pt x="1775422" y="1100932"/>
                </a:lnTo>
                <a:lnTo>
                  <a:pt x="1759220" y="1141991"/>
                </a:lnTo>
                <a:lnTo>
                  <a:pt x="1740784" y="1182020"/>
                </a:lnTo>
                <a:lnTo>
                  <a:pt x="1720186" y="1220956"/>
                </a:lnTo>
                <a:lnTo>
                  <a:pt x="1697493" y="1258735"/>
                </a:lnTo>
                <a:lnTo>
                  <a:pt x="1672777" y="1295292"/>
                </a:lnTo>
                <a:lnTo>
                  <a:pt x="1646105" y="1330565"/>
                </a:lnTo>
                <a:lnTo>
                  <a:pt x="1617548" y="1364490"/>
                </a:lnTo>
                <a:lnTo>
                  <a:pt x="1587176" y="1397001"/>
                </a:lnTo>
                <a:lnTo>
                  <a:pt x="1555057" y="1428037"/>
                </a:lnTo>
                <a:lnTo>
                  <a:pt x="1521260" y="1457533"/>
                </a:lnTo>
                <a:lnTo>
                  <a:pt x="1485857" y="1485424"/>
                </a:lnTo>
                <a:lnTo>
                  <a:pt x="1448915" y="1511649"/>
                </a:lnTo>
                <a:lnTo>
                  <a:pt x="1410505" y="1536142"/>
                </a:lnTo>
                <a:lnTo>
                  <a:pt x="1370695" y="1558839"/>
                </a:lnTo>
                <a:lnTo>
                  <a:pt x="1329556" y="1579678"/>
                </a:lnTo>
                <a:lnTo>
                  <a:pt x="1287157" y="1598594"/>
                </a:lnTo>
                <a:lnTo>
                  <a:pt x="1243567" y="1615524"/>
                </a:lnTo>
                <a:lnTo>
                  <a:pt x="1198856" y="1630403"/>
                </a:lnTo>
                <a:lnTo>
                  <a:pt x="1153093" y="1643168"/>
                </a:lnTo>
                <a:lnTo>
                  <a:pt x="1106347" y="1653755"/>
                </a:lnTo>
                <a:lnTo>
                  <a:pt x="1058689" y="1662101"/>
                </a:lnTo>
                <a:lnTo>
                  <a:pt x="1010187" y="1668141"/>
                </a:lnTo>
                <a:lnTo>
                  <a:pt x="960911" y="1671812"/>
                </a:lnTo>
                <a:lnTo>
                  <a:pt x="910931" y="1673050"/>
                </a:lnTo>
                <a:close/>
              </a:path>
            </a:pathLst>
          </a:custGeom>
          <a:solidFill>
            <a:srgbClr val="FFB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787440" y="713908"/>
            <a:ext cx="1383665" cy="7302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93980">
              <a:lnSpc>
                <a:spcPct val="115599"/>
              </a:lnSpc>
              <a:spcBef>
                <a:spcPts val="100"/>
              </a:spcBef>
            </a:pPr>
            <a:r>
              <a:rPr sz="2000" spc="-10" dirty="0">
                <a:solidFill>
                  <a:srgbClr val="FFFFFF"/>
                </a:solidFill>
              </a:rPr>
              <a:t>Available Showroom</a:t>
            </a:r>
            <a:endParaRPr sz="2000"/>
          </a:p>
        </p:txBody>
      </p:sp>
      <p:sp>
        <p:nvSpPr>
          <p:cNvPr id="7" name="object 7"/>
          <p:cNvSpPr/>
          <p:nvPr/>
        </p:nvSpPr>
        <p:spPr>
          <a:xfrm>
            <a:off x="3854474" y="6803999"/>
            <a:ext cx="385445" cy="292100"/>
          </a:xfrm>
          <a:custGeom>
            <a:avLst/>
            <a:gdLst/>
            <a:ahLst/>
            <a:cxnLst/>
            <a:rect l="l" t="t" r="r" b="b"/>
            <a:pathLst>
              <a:path w="385445" h="292100">
                <a:moveTo>
                  <a:pt x="336951" y="291749"/>
                </a:moveTo>
                <a:lnTo>
                  <a:pt x="48135" y="291749"/>
                </a:lnTo>
                <a:lnTo>
                  <a:pt x="29415" y="287923"/>
                </a:lnTo>
                <a:lnTo>
                  <a:pt x="14112" y="277493"/>
                </a:lnTo>
                <a:lnTo>
                  <a:pt x="3788" y="262035"/>
                </a:lnTo>
                <a:lnTo>
                  <a:pt x="0" y="243124"/>
                </a:lnTo>
                <a:lnTo>
                  <a:pt x="0" y="48624"/>
                </a:lnTo>
                <a:lnTo>
                  <a:pt x="3788" y="29714"/>
                </a:lnTo>
                <a:lnTo>
                  <a:pt x="14112" y="14256"/>
                </a:lnTo>
                <a:lnTo>
                  <a:pt x="29415" y="3826"/>
                </a:lnTo>
                <a:lnTo>
                  <a:pt x="48135" y="0"/>
                </a:lnTo>
                <a:lnTo>
                  <a:pt x="336951" y="0"/>
                </a:lnTo>
                <a:lnTo>
                  <a:pt x="355672" y="3826"/>
                </a:lnTo>
                <a:lnTo>
                  <a:pt x="370974" y="14256"/>
                </a:lnTo>
                <a:lnTo>
                  <a:pt x="377691" y="24312"/>
                </a:lnTo>
                <a:lnTo>
                  <a:pt x="48135" y="24312"/>
                </a:lnTo>
                <a:lnTo>
                  <a:pt x="38759" y="26219"/>
                </a:lnTo>
                <a:lnTo>
                  <a:pt x="31111" y="31424"/>
                </a:lnTo>
                <a:lnTo>
                  <a:pt x="25959" y="39151"/>
                </a:lnTo>
                <a:lnTo>
                  <a:pt x="24070" y="48624"/>
                </a:lnTo>
                <a:lnTo>
                  <a:pt x="24070" y="78942"/>
                </a:lnTo>
                <a:lnTo>
                  <a:pt x="64795" y="109102"/>
                </a:lnTo>
                <a:lnTo>
                  <a:pt x="24070" y="109102"/>
                </a:lnTo>
                <a:lnTo>
                  <a:pt x="24070" y="243124"/>
                </a:lnTo>
                <a:lnTo>
                  <a:pt x="25959" y="252598"/>
                </a:lnTo>
                <a:lnTo>
                  <a:pt x="31111" y="260325"/>
                </a:lnTo>
                <a:lnTo>
                  <a:pt x="38759" y="265530"/>
                </a:lnTo>
                <a:lnTo>
                  <a:pt x="48135" y="267437"/>
                </a:lnTo>
                <a:lnTo>
                  <a:pt x="377691" y="267437"/>
                </a:lnTo>
                <a:lnTo>
                  <a:pt x="370974" y="277493"/>
                </a:lnTo>
                <a:lnTo>
                  <a:pt x="355672" y="287923"/>
                </a:lnTo>
                <a:lnTo>
                  <a:pt x="336951" y="291749"/>
                </a:lnTo>
                <a:close/>
              </a:path>
              <a:path w="385445" h="292100">
                <a:moveTo>
                  <a:pt x="245052" y="194958"/>
                </a:moveTo>
                <a:lnTo>
                  <a:pt x="192543" y="194958"/>
                </a:lnTo>
                <a:lnTo>
                  <a:pt x="203652" y="193192"/>
                </a:lnTo>
                <a:lnTo>
                  <a:pt x="213901" y="187893"/>
                </a:lnTo>
                <a:lnTo>
                  <a:pt x="361022" y="78942"/>
                </a:lnTo>
                <a:lnTo>
                  <a:pt x="361022" y="48624"/>
                </a:lnTo>
                <a:lnTo>
                  <a:pt x="359133" y="39151"/>
                </a:lnTo>
                <a:lnTo>
                  <a:pt x="353978" y="31424"/>
                </a:lnTo>
                <a:lnTo>
                  <a:pt x="346328" y="26219"/>
                </a:lnTo>
                <a:lnTo>
                  <a:pt x="336951" y="24312"/>
                </a:lnTo>
                <a:lnTo>
                  <a:pt x="377691" y="24312"/>
                </a:lnTo>
                <a:lnTo>
                  <a:pt x="381299" y="29714"/>
                </a:lnTo>
                <a:lnTo>
                  <a:pt x="385087" y="48624"/>
                </a:lnTo>
                <a:lnTo>
                  <a:pt x="385087" y="109102"/>
                </a:lnTo>
                <a:lnTo>
                  <a:pt x="361022" y="109102"/>
                </a:lnTo>
                <a:lnTo>
                  <a:pt x="245052" y="194958"/>
                </a:lnTo>
                <a:close/>
              </a:path>
              <a:path w="385445" h="292100">
                <a:moveTo>
                  <a:pt x="192514" y="219233"/>
                </a:moveTo>
                <a:lnTo>
                  <a:pt x="174017" y="216298"/>
                </a:lnTo>
                <a:lnTo>
                  <a:pt x="156967" y="207495"/>
                </a:lnTo>
                <a:lnTo>
                  <a:pt x="24070" y="109102"/>
                </a:lnTo>
                <a:lnTo>
                  <a:pt x="64795" y="109102"/>
                </a:lnTo>
                <a:lnTo>
                  <a:pt x="171186" y="187893"/>
                </a:lnTo>
                <a:lnTo>
                  <a:pt x="181434" y="193192"/>
                </a:lnTo>
                <a:lnTo>
                  <a:pt x="192543" y="194958"/>
                </a:lnTo>
                <a:lnTo>
                  <a:pt x="245052" y="194958"/>
                </a:lnTo>
                <a:lnTo>
                  <a:pt x="228119" y="207495"/>
                </a:lnTo>
                <a:lnTo>
                  <a:pt x="211026" y="216298"/>
                </a:lnTo>
                <a:lnTo>
                  <a:pt x="192514" y="219233"/>
                </a:lnTo>
                <a:close/>
              </a:path>
              <a:path w="385445" h="292100">
                <a:moveTo>
                  <a:pt x="377691" y="267437"/>
                </a:moveTo>
                <a:lnTo>
                  <a:pt x="336951" y="267437"/>
                </a:lnTo>
                <a:lnTo>
                  <a:pt x="346328" y="265530"/>
                </a:lnTo>
                <a:lnTo>
                  <a:pt x="353978" y="260325"/>
                </a:lnTo>
                <a:lnTo>
                  <a:pt x="359133" y="252598"/>
                </a:lnTo>
                <a:lnTo>
                  <a:pt x="361022" y="243124"/>
                </a:lnTo>
                <a:lnTo>
                  <a:pt x="361022" y="109102"/>
                </a:lnTo>
                <a:lnTo>
                  <a:pt x="385087" y="109102"/>
                </a:lnTo>
                <a:lnTo>
                  <a:pt x="385087" y="243124"/>
                </a:lnTo>
                <a:lnTo>
                  <a:pt x="381299" y="262035"/>
                </a:lnTo>
                <a:lnTo>
                  <a:pt x="377691" y="267437"/>
                </a:lnTo>
                <a:close/>
              </a:path>
            </a:pathLst>
          </a:custGeom>
          <a:solidFill>
            <a:srgbClr val="FFB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287924" y="6803997"/>
            <a:ext cx="292100" cy="292100"/>
          </a:xfrm>
          <a:custGeom>
            <a:avLst/>
            <a:gdLst/>
            <a:ahLst/>
            <a:cxnLst/>
            <a:rect l="l" t="t" r="r" b="b"/>
            <a:pathLst>
              <a:path w="292100" h="292100">
                <a:moveTo>
                  <a:pt x="265935" y="291749"/>
                </a:moveTo>
                <a:lnTo>
                  <a:pt x="36468" y="291749"/>
                </a:lnTo>
                <a:lnTo>
                  <a:pt x="22284" y="288880"/>
                </a:lnTo>
                <a:lnTo>
                  <a:pt x="10691" y="281058"/>
                </a:lnTo>
                <a:lnTo>
                  <a:pt x="2869" y="269465"/>
                </a:lnTo>
                <a:lnTo>
                  <a:pt x="0" y="255281"/>
                </a:lnTo>
                <a:lnTo>
                  <a:pt x="0" y="25814"/>
                </a:lnTo>
                <a:lnTo>
                  <a:pt x="2030" y="15771"/>
                </a:lnTo>
                <a:lnTo>
                  <a:pt x="7565" y="7565"/>
                </a:lnTo>
                <a:lnTo>
                  <a:pt x="15771" y="2030"/>
                </a:lnTo>
                <a:lnTo>
                  <a:pt x="25814" y="0"/>
                </a:lnTo>
                <a:lnTo>
                  <a:pt x="32650" y="0"/>
                </a:lnTo>
                <a:lnTo>
                  <a:pt x="39205" y="2736"/>
                </a:lnTo>
                <a:lnTo>
                  <a:pt x="54702" y="18234"/>
                </a:lnTo>
                <a:lnTo>
                  <a:pt x="21594" y="18234"/>
                </a:lnTo>
                <a:lnTo>
                  <a:pt x="18234" y="21599"/>
                </a:lnTo>
                <a:lnTo>
                  <a:pt x="18234" y="255281"/>
                </a:lnTo>
                <a:lnTo>
                  <a:pt x="19588" y="262006"/>
                </a:lnTo>
                <a:lnTo>
                  <a:pt x="19665" y="262385"/>
                </a:lnTo>
                <a:lnTo>
                  <a:pt x="23569" y="268180"/>
                </a:lnTo>
                <a:lnTo>
                  <a:pt x="29364" y="272084"/>
                </a:lnTo>
                <a:lnTo>
                  <a:pt x="36468" y="273515"/>
                </a:lnTo>
                <a:lnTo>
                  <a:pt x="290218" y="273515"/>
                </a:lnTo>
                <a:lnTo>
                  <a:pt x="289719" y="275982"/>
                </a:lnTo>
                <a:lnTo>
                  <a:pt x="284184" y="284187"/>
                </a:lnTo>
                <a:lnTo>
                  <a:pt x="275978" y="289720"/>
                </a:lnTo>
                <a:lnTo>
                  <a:pt x="265935" y="291749"/>
                </a:lnTo>
                <a:close/>
              </a:path>
              <a:path w="292100" h="292100">
                <a:moveTo>
                  <a:pt x="48490" y="73792"/>
                </a:moveTo>
                <a:lnTo>
                  <a:pt x="42681" y="73792"/>
                </a:lnTo>
                <a:lnTo>
                  <a:pt x="35613" y="66730"/>
                </a:lnTo>
                <a:lnTo>
                  <a:pt x="35613" y="60915"/>
                </a:lnTo>
                <a:lnTo>
                  <a:pt x="53621" y="42907"/>
                </a:lnTo>
                <a:lnTo>
                  <a:pt x="29688" y="19034"/>
                </a:lnTo>
                <a:lnTo>
                  <a:pt x="27751" y="18234"/>
                </a:lnTo>
                <a:lnTo>
                  <a:pt x="54702" y="18234"/>
                </a:lnTo>
                <a:lnTo>
                  <a:pt x="92257" y="55789"/>
                </a:lnTo>
                <a:lnTo>
                  <a:pt x="66498" y="55789"/>
                </a:lnTo>
                <a:lnTo>
                  <a:pt x="48490" y="73792"/>
                </a:lnTo>
                <a:close/>
              </a:path>
              <a:path w="292100" h="292100">
                <a:moveTo>
                  <a:pt x="94079" y="119381"/>
                </a:moveTo>
                <a:lnTo>
                  <a:pt x="88264" y="119381"/>
                </a:lnTo>
                <a:lnTo>
                  <a:pt x="81202" y="112313"/>
                </a:lnTo>
                <a:lnTo>
                  <a:pt x="81202" y="106503"/>
                </a:lnTo>
                <a:lnTo>
                  <a:pt x="99205" y="88495"/>
                </a:lnTo>
                <a:lnTo>
                  <a:pt x="66498" y="55789"/>
                </a:lnTo>
                <a:lnTo>
                  <a:pt x="92257" y="55789"/>
                </a:lnTo>
                <a:lnTo>
                  <a:pt x="137839" y="101373"/>
                </a:lnTo>
                <a:lnTo>
                  <a:pt x="112082" y="101373"/>
                </a:lnTo>
                <a:lnTo>
                  <a:pt x="94079" y="119381"/>
                </a:lnTo>
                <a:close/>
              </a:path>
              <a:path w="292100" h="292100">
                <a:moveTo>
                  <a:pt x="139662" y="164964"/>
                </a:moveTo>
                <a:lnTo>
                  <a:pt x="133852" y="164964"/>
                </a:lnTo>
                <a:lnTo>
                  <a:pt x="126785" y="157902"/>
                </a:lnTo>
                <a:lnTo>
                  <a:pt x="126785" y="152087"/>
                </a:lnTo>
                <a:lnTo>
                  <a:pt x="144793" y="134079"/>
                </a:lnTo>
                <a:lnTo>
                  <a:pt x="112082" y="101373"/>
                </a:lnTo>
                <a:lnTo>
                  <a:pt x="137839" y="101373"/>
                </a:lnTo>
                <a:lnTo>
                  <a:pt x="183427" y="146961"/>
                </a:lnTo>
                <a:lnTo>
                  <a:pt x="157670" y="146961"/>
                </a:lnTo>
                <a:lnTo>
                  <a:pt x="139662" y="164964"/>
                </a:lnTo>
                <a:close/>
              </a:path>
              <a:path w="292100" h="292100">
                <a:moveTo>
                  <a:pt x="149577" y="227987"/>
                </a:moveTo>
                <a:lnTo>
                  <a:pt x="67922" y="227987"/>
                </a:lnTo>
                <a:lnTo>
                  <a:pt x="63822" y="223887"/>
                </a:lnTo>
                <a:lnTo>
                  <a:pt x="63822" y="142228"/>
                </a:lnTo>
                <a:lnTo>
                  <a:pt x="66041" y="138923"/>
                </a:lnTo>
                <a:lnTo>
                  <a:pt x="72882" y="136076"/>
                </a:lnTo>
                <a:lnTo>
                  <a:pt x="76810" y="136876"/>
                </a:lnTo>
                <a:lnTo>
                  <a:pt x="79376" y="139496"/>
                </a:lnTo>
                <a:lnTo>
                  <a:pt x="107751" y="167871"/>
                </a:lnTo>
                <a:lnTo>
                  <a:pt x="82057" y="167871"/>
                </a:lnTo>
                <a:lnTo>
                  <a:pt x="82057" y="209697"/>
                </a:lnTo>
                <a:lnTo>
                  <a:pt x="149577" y="209697"/>
                </a:lnTo>
                <a:lnTo>
                  <a:pt x="154934" y="215054"/>
                </a:lnTo>
                <a:lnTo>
                  <a:pt x="155673" y="218983"/>
                </a:lnTo>
                <a:lnTo>
                  <a:pt x="152942" y="225708"/>
                </a:lnTo>
                <a:lnTo>
                  <a:pt x="149577" y="227987"/>
                </a:lnTo>
                <a:close/>
              </a:path>
              <a:path w="292100" h="292100">
                <a:moveTo>
                  <a:pt x="185251" y="210552"/>
                </a:moveTo>
                <a:lnTo>
                  <a:pt x="179436" y="210552"/>
                </a:lnTo>
                <a:lnTo>
                  <a:pt x="172373" y="203485"/>
                </a:lnTo>
                <a:lnTo>
                  <a:pt x="172373" y="197675"/>
                </a:lnTo>
                <a:lnTo>
                  <a:pt x="190376" y="179667"/>
                </a:lnTo>
                <a:lnTo>
                  <a:pt x="157670" y="146961"/>
                </a:lnTo>
                <a:lnTo>
                  <a:pt x="183427" y="146961"/>
                </a:lnTo>
                <a:lnTo>
                  <a:pt x="229009" y="192544"/>
                </a:lnTo>
                <a:lnTo>
                  <a:pt x="203254" y="192544"/>
                </a:lnTo>
                <a:lnTo>
                  <a:pt x="185251" y="210552"/>
                </a:lnTo>
                <a:close/>
              </a:path>
              <a:path w="292100" h="292100">
                <a:moveTo>
                  <a:pt x="149577" y="209697"/>
                </a:moveTo>
                <a:lnTo>
                  <a:pt x="123878" y="209697"/>
                </a:lnTo>
                <a:lnTo>
                  <a:pt x="82057" y="167871"/>
                </a:lnTo>
                <a:lnTo>
                  <a:pt x="107751" y="167871"/>
                </a:lnTo>
                <a:lnTo>
                  <a:pt x="149577" y="209697"/>
                </a:lnTo>
                <a:close/>
              </a:path>
              <a:path w="292100" h="292100">
                <a:moveTo>
                  <a:pt x="230834" y="256136"/>
                </a:moveTo>
                <a:lnTo>
                  <a:pt x="225024" y="256136"/>
                </a:lnTo>
                <a:lnTo>
                  <a:pt x="217957" y="249073"/>
                </a:lnTo>
                <a:lnTo>
                  <a:pt x="217957" y="243259"/>
                </a:lnTo>
                <a:lnTo>
                  <a:pt x="235965" y="225251"/>
                </a:lnTo>
                <a:lnTo>
                  <a:pt x="203254" y="192544"/>
                </a:lnTo>
                <a:lnTo>
                  <a:pt x="229009" y="192544"/>
                </a:lnTo>
                <a:lnTo>
                  <a:pt x="274597" y="238133"/>
                </a:lnTo>
                <a:lnTo>
                  <a:pt x="248842" y="238133"/>
                </a:lnTo>
                <a:lnTo>
                  <a:pt x="230834" y="256136"/>
                </a:lnTo>
                <a:close/>
              </a:path>
              <a:path w="292100" h="292100">
                <a:moveTo>
                  <a:pt x="290218" y="273515"/>
                </a:moveTo>
                <a:lnTo>
                  <a:pt x="270095" y="273515"/>
                </a:lnTo>
                <a:lnTo>
                  <a:pt x="273515" y="270155"/>
                </a:lnTo>
                <a:lnTo>
                  <a:pt x="273515" y="263943"/>
                </a:lnTo>
                <a:lnTo>
                  <a:pt x="272715" y="262006"/>
                </a:lnTo>
                <a:lnTo>
                  <a:pt x="248842" y="238133"/>
                </a:lnTo>
                <a:lnTo>
                  <a:pt x="274597" y="238133"/>
                </a:lnTo>
                <a:lnTo>
                  <a:pt x="289013" y="252549"/>
                </a:lnTo>
                <a:lnTo>
                  <a:pt x="291749" y="259099"/>
                </a:lnTo>
                <a:lnTo>
                  <a:pt x="291749" y="265940"/>
                </a:lnTo>
                <a:lnTo>
                  <a:pt x="290218" y="273515"/>
                </a:lnTo>
                <a:close/>
              </a:path>
            </a:pathLst>
          </a:custGeom>
          <a:solidFill>
            <a:srgbClr val="FFB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98953" y="6804135"/>
            <a:ext cx="222250" cy="292100"/>
          </a:xfrm>
          <a:custGeom>
            <a:avLst/>
            <a:gdLst/>
            <a:ahLst/>
            <a:cxnLst/>
            <a:rect l="l" t="t" r="r" b="b"/>
            <a:pathLst>
              <a:path w="222250" h="292100">
                <a:moveTo>
                  <a:pt x="110862" y="291478"/>
                </a:moveTo>
                <a:lnTo>
                  <a:pt x="69497" y="249087"/>
                </a:lnTo>
                <a:lnTo>
                  <a:pt x="37481" y="202223"/>
                </a:lnTo>
                <a:lnTo>
                  <a:pt x="11018" y="152875"/>
                </a:lnTo>
                <a:lnTo>
                  <a:pt x="0" y="109586"/>
                </a:lnTo>
                <a:lnTo>
                  <a:pt x="8598" y="67513"/>
                </a:lnTo>
                <a:lnTo>
                  <a:pt x="8715" y="66939"/>
                </a:lnTo>
                <a:lnTo>
                  <a:pt x="32479" y="32105"/>
                </a:lnTo>
                <a:lnTo>
                  <a:pt x="67720" y="8614"/>
                </a:lnTo>
                <a:lnTo>
                  <a:pt x="110864" y="0"/>
                </a:lnTo>
                <a:lnTo>
                  <a:pt x="154009" y="8614"/>
                </a:lnTo>
                <a:lnTo>
                  <a:pt x="168483" y="18262"/>
                </a:lnTo>
                <a:lnTo>
                  <a:pt x="110864" y="18262"/>
                </a:lnTo>
                <a:lnTo>
                  <a:pt x="74892" y="25436"/>
                </a:lnTo>
                <a:lnTo>
                  <a:pt x="45526" y="45003"/>
                </a:lnTo>
                <a:lnTo>
                  <a:pt x="25731" y="74031"/>
                </a:lnTo>
                <a:lnTo>
                  <a:pt x="18474" y="109586"/>
                </a:lnTo>
                <a:lnTo>
                  <a:pt x="19062" y="116878"/>
                </a:lnTo>
                <a:lnTo>
                  <a:pt x="33225" y="157054"/>
                </a:lnTo>
                <a:lnTo>
                  <a:pt x="53235" y="192633"/>
                </a:lnTo>
                <a:lnTo>
                  <a:pt x="83941" y="237618"/>
                </a:lnTo>
                <a:lnTo>
                  <a:pt x="110920" y="272539"/>
                </a:lnTo>
                <a:lnTo>
                  <a:pt x="134114" y="272539"/>
                </a:lnTo>
                <a:lnTo>
                  <a:pt x="124546" y="284927"/>
                </a:lnTo>
                <a:lnTo>
                  <a:pt x="118273" y="289840"/>
                </a:lnTo>
                <a:lnTo>
                  <a:pt x="110862" y="291478"/>
                </a:lnTo>
                <a:close/>
              </a:path>
              <a:path w="222250" h="292100">
                <a:moveTo>
                  <a:pt x="134114" y="272539"/>
                </a:moveTo>
                <a:lnTo>
                  <a:pt x="110920" y="272539"/>
                </a:lnTo>
                <a:lnTo>
                  <a:pt x="123353" y="256837"/>
                </a:lnTo>
                <a:lnTo>
                  <a:pt x="137880" y="237618"/>
                </a:lnTo>
                <a:lnTo>
                  <a:pt x="168605" y="192633"/>
                </a:lnTo>
                <a:lnTo>
                  <a:pt x="188597" y="157054"/>
                </a:lnTo>
                <a:lnTo>
                  <a:pt x="202664" y="116878"/>
                </a:lnTo>
                <a:lnTo>
                  <a:pt x="203250" y="109586"/>
                </a:lnTo>
                <a:lnTo>
                  <a:pt x="195993" y="74031"/>
                </a:lnTo>
                <a:lnTo>
                  <a:pt x="176199" y="45003"/>
                </a:lnTo>
                <a:lnTo>
                  <a:pt x="146834" y="25436"/>
                </a:lnTo>
                <a:lnTo>
                  <a:pt x="110864" y="18262"/>
                </a:lnTo>
                <a:lnTo>
                  <a:pt x="168483" y="18262"/>
                </a:lnTo>
                <a:lnTo>
                  <a:pt x="189250" y="32105"/>
                </a:lnTo>
                <a:lnTo>
                  <a:pt x="213014" y="66939"/>
                </a:lnTo>
                <a:lnTo>
                  <a:pt x="221729" y="109586"/>
                </a:lnTo>
                <a:lnTo>
                  <a:pt x="210710" y="152875"/>
                </a:lnTo>
                <a:lnTo>
                  <a:pt x="184246" y="202223"/>
                </a:lnTo>
                <a:lnTo>
                  <a:pt x="152228" y="249087"/>
                </a:lnTo>
                <a:lnTo>
                  <a:pt x="134114" y="272539"/>
                </a:lnTo>
                <a:close/>
              </a:path>
              <a:path w="222250" h="292100">
                <a:moveTo>
                  <a:pt x="110864" y="155248"/>
                </a:moveTo>
                <a:lnTo>
                  <a:pt x="92883" y="151660"/>
                </a:lnTo>
                <a:lnTo>
                  <a:pt x="78199" y="141874"/>
                </a:lnTo>
                <a:lnTo>
                  <a:pt x="68299" y="127360"/>
                </a:lnTo>
                <a:lnTo>
                  <a:pt x="64669" y="109586"/>
                </a:lnTo>
                <a:lnTo>
                  <a:pt x="68299" y="91813"/>
                </a:lnTo>
                <a:lnTo>
                  <a:pt x="78199" y="77299"/>
                </a:lnTo>
                <a:lnTo>
                  <a:pt x="92883" y="67513"/>
                </a:lnTo>
                <a:lnTo>
                  <a:pt x="110864" y="63924"/>
                </a:lnTo>
                <a:lnTo>
                  <a:pt x="128843" y="67513"/>
                </a:lnTo>
                <a:lnTo>
                  <a:pt x="143526" y="77299"/>
                </a:lnTo>
                <a:lnTo>
                  <a:pt x="146863" y="82192"/>
                </a:lnTo>
                <a:lnTo>
                  <a:pt x="110864" y="82192"/>
                </a:lnTo>
                <a:lnTo>
                  <a:pt x="100075" y="84345"/>
                </a:lnTo>
                <a:lnTo>
                  <a:pt x="91265" y="90215"/>
                </a:lnTo>
                <a:lnTo>
                  <a:pt x="85326" y="98922"/>
                </a:lnTo>
                <a:lnTo>
                  <a:pt x="83148" y="109586"/>
                </a:lnTo>
                <a:lnTo>
                  <a:pt x="85326" y="120251"/>
                </a:lnTo>
                <a:lnTo>
                  <a:pt x="91265" y="128960"/>
                </a:lnTo>
                <a:lnTo>
                  <a:pt x="100075" y="134832"/>
                </a:lnTo>
                <a:lnTo>
                  <a:pt x="110864" y="136986"/>
                </a:lnTo>
                <a:lnTo>
                  <a:pt x="146860" y="136986"/>
                </a:lnTo>
                <a:lnTo>
                  <a:pt x="143526" y="141874"/>
                </a:lnTo>
                <a:lnTo>
                  <a:pt x="128843" y="151660"/>
                </a:lnTo>
                <a:lnTo>
                  <a:pt x="110864" y="155248"/>
                </a:lnTo>
                <a:close/>
              </a:path>
              <a:path w="222250" h="292100">
                <a:moveTo>
                  <a:pt x="146860" y="136986"/>
                </a:moveTo>
                <a:lnTo>
                  <a:pt x="110864" y="136986"/>
                </a:lnTo>
                <a:lnTo>
                  <a:pt x="121652" y="134832"/>
                </a:lnTo>
                <a:lnTo>
                  <a:pt x="130462" y="128960"/>
                </a:lnTo>
                <a:lnTo>
                  <a:pt x="136402" y="120251"/>
                </a:lnTo>
                <a:lnTo>
                  <a:pt x="138581" y="109586"/>
                </a:lnTo>
                <a:lnTo>
                  <a:pt x="136402" y="98922"/>
                </a:lnTo>
                <a:lnTo>
                  <a:pt x="130462" y="90215"/>
                </a:lnTo>
                <a:lnTo>
                  <a:pt x="121652" y="84345"/>
                </a:lnTo>
                <a:lnTo>
                  <a:pt x="110864" y="82192"/>
                </a:lnTo>
                <a:lnTo>
                  <a:pt x="146863" y="82192"/>
                </a:lnTo>
                <a:lnTo>
                  <a:pt x="153425" y="91813"/>
                </a:lnTo>
                <a:lnTo>
                  <a:pt x="157055" y="109586"/>
                </a:lnTo>
                <a:lnTo>
                  <a:pt x="153425" y="127360"/>
                </a:lnTo>
                <a:lnTo>
                  <a:pt x="146860" y="136986"/>
                </a:lnTo>
                <a:close/>
              </a:path>
            </a:pathLst>
          </a:custGeom>
          <a:solidFill>
            <a:srgbClr val="FFB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229832" y="6804001"/>
            <a:ext cx="314960" cy="292100"/>
          </a:xfrm>
          <a:custGeom>
            <a:avLst/>
            <a:gdLst/>
            <a:ahLst/>
            <a:cxnLst/>
            <a:rect l="l" t="t" r="r" b="b"/>
            <a:pathLst>
              <a:path w="314959" h="292100">
                <a:moveTo>
                  <a:pt x="126506" y="18232"/>
                </a:moveTo>
                <a:lnTo>
                  <a:pt x="48437" y="18232"/>
                </a:lnTo>
                <a:lnTo>
                  <a:pt x="53885" y="10791"/>
                </a:lnTo>
                <a:lnTo>
                  <a:pt x="60978" y="5034"/>
                </a:lnTo>
                <a:lnTo>
                  <a:pt x="69372" y="1318"/>
                </a:lnTo>
                <a:lnTo>
                  <a:pt x="78724" y="0"/>
                </a:lnTo>
                <a:lnTo>
                  <a:pt x="96219" y="0"/>
                </a:lnTo>
                <a:lnTo>
                  <a:pt x="105570" y="1318"/>
                </a:lnTo>
                <a:lnTo>
                  <a:pt x="113965" y="5034"/>
                </a:lnTo>
                <a:lnTo>
                  <a:pt x="121058" y="10791"/>
                </a:lnTo>
                <a:lnTo>
                  <a:pt x="126506" y="18232"/>
                </a:lnTo>
                <a:close/>
              </a:path>
              <a:path w="314959" h="292100">
                <a:moveTo>
                  <a:pt x="279909" y="291749"/>
                </a:moveTo>
                <a:lnTo>
                  <a:pt x="34988" y="291749"/>
                </a:lnTo>
                <a:lnTo>
                  <a:pt x="21379" y="288880"/>
                </a:lnTo>
                <a:lnTo>
                  <a:pt x="10256" y="281057"/>
                </a:lnTo>
                <a:lnTo>
                  <a:pt x="2752" y="269464"/>
                </a:lnTo>
                <a:lnTo>
                  <a:pt x="0" y="255281"/>
                </a:lnTo>
                <a:lnTo>
                  <a:pt x="0" y="54700"/>
                </a:lnTo>
                <a:lnTo>
                  <a:pt x="2752" y="40517"/>
                </a:lnTo>
                <a:lnTo>
                  <a:pt x="10256" y="28924"/>
                </a:lnTo>
                <a:lnTo>
                  <a:pt x="21379" y="21102"/>
                </a:lnTo>
                <a:lnTo>
                  <a:pt x="34988" y="18232"/>
                </a:lnTo>
                <a:lnTo>
                  <a:pt x="69050" y="18232"/>
                </a:lnTo>
                <a:lnTo>
                  <a:pt x="61230" y="26378"/>
                </a:lnTo>
                <a:lnTo>
                  <a:pt x="61230" y="36464"/>
                </a:lnTo>
                <a:lnTo>
                  <a:pt x="25314" y="36464"/>
                </a:lnTo>
                <a:lnTo>
                  <a:pt x="17494" y="44615"/>
                </a:lnTo>
                <a:lnTo>
                  <a:pt x="17494" y="265366"/>
                </a:lnTo>
                <a:lnTo>
                  <a:pt x="25314" y="273513"/>
                </a:lnTo>
                <a:lnTo>
                  <a:pt x="309524" y="273513"/>
                </a:lnTo>
                <a:lnTo>
                  <a:pt x="304640" y="281057"/>
                </a:lnTo>
                <a:lnTo>
                  <a:pt x="293517" y="288880"/>
                </a:lnTo>
                <a:lnTo>
                  <a:pt x="279909" y="291749"/>
                </a:lnTo>
                <a:close/>
              </a:path>
              <a:path w="314959" h="292100">
                <a:moveTo>
                  <a:pt x="125832" y="227928"/>
                </a:moveTo>
                <a:lnTo>
                  <a:pt x="105893" y="227928"/>
                </a:lnTo>
                <a:lnTo>
                  <a:pt x="113713" y="219777"/>
                </a:lnTo>
                <a:lnTo>
                  <a:pt x="113713" y="26378"/>
                </a:lnTo>
                <a:lnTo>
                  <a:pt x="105893" y="18232"/>
                </a:lnTo>
                <a:lnTo>
                  <a:pt x="279909" y="18232"/>
                </a:lnTo>
                <a:lnTo>
                  <a:pt x="293517" y="21102"/>
                </a:lnTo>
                <a:lnTo>
                  <a:pt x="304640" y="28924"/>
                </a:lnTo>
                <a:lnTo>
                  <a:pt x="309521" y="36464"/>
                </a:lnTo>
                <a:lnTo>
                  <a:pt x="131207" y="36464"/>
                </a:lnTo>
                <a:lnTo>
                  <a:pt x="131207" y="209691"/>
                </a:lnTo>
                <a:lnTo>
                  <a:pt x="128454" y="223877"/>
                </a:lnTo>
                <a:lnTo>
                  <a:pt x="125832" y="227928"/>
                </a:lnTo>
                <a:close/>
              </a:path>
              <a:path w="314959" h="292100">
                <a:moveTo>
                  <a:pt x="96219" y="246160"/>
                </a:moveTo>
                <a:lnTo>
                  <a:pt x="78724" y="246160"/>
                </a:lnTo>
                <a:lnTo>
                  <a:pt x="65115" y="243291"/>
                </a:lnTo>
                <a:lnTo>
                  <a:pt x="53992" y="235470"/>
                </a:lnTo>
                <a:lnTo>
                  <a:pt x="46488" y="223877"/>
                </a:lnTo>
                <a:lnTo>
                  <a:pt x="43735" y="209691"/>
                </a:lnTo>
                <a:lnTo>
                  <a:pt x="43735" y="36464"/>
                </a:lnTo>
                <a:lnTo>
                  <a:pt x="61230" y="36464"/>
                </a:lnTo>
                <a:lnTo>
                  <a:pt x="61230" y="219777"/>
                </a:lnTo>
                <a:lnTo>
                  <a:pt x="69050" y="227928"/>
                </a:lnTo>
                <a:lnTo>
                  <a:pt x="125832" y="227928"/>
                </a:lnTo>
                <a:lnTo>
                  <a:pt x="120951" y="235470"/>
                </a:lnTo>
                <a:lnTo>
                  <a:pt x="109828" y="243291"/>
                </a:lnTo>
                <a:lnTo>
                  <a:pt x="96219" y="246160"/>
                </a:lnTo>
                <a:close/>
              </a:path>
              <a:path w="314959" h="292100">
                <a:moveTo>
                  <a:pt x="272094" y="91169"/>
                </a:moveTo>
                <a:lnTo>
                  <a:pt x="165264" y="91169"/>
                </a:lnTo>
                <a:lnTo>
                  <a:pt x="157449" y="83023"/>
                </a:lnTo>
                <a:lnTo>
                  <a:pt x="157449" y="36464"/>
                </a:lnTo>
                <a:lnTo>
                  <a:pt x="174943" y="36464"/>
                </a:lnTo>
                <a:lnTo>
                  <a:pt x="174943" y="72937"/>
                </a:lnTo>
                <a:lnTo>
                  <a:pt x="279909" y="72937"/>
                </a:lnTo>
                <a:lnTo>
                  <a:pt x="279909" y="83023"/>
                </a:lnTo>
                <a:lnTo>
                  <a:pt x="272094" y="91169"/>
                </a:lnTo>
                <a:close/>
              </a:path>
              <a:path w="314959" h="292100">
                <a:moveTo>
                  <a:pt x="279909" y="72937"/>
                </a:moveTo>
                <a:lnTo>
                  <a:pt x="262415" y="72937"/>
                </a:lnTo>
                <a:lnTo>
                  <a:pt x="262415" y="36464"/>
                </a:lnTo>
                <a:lnTo>
                  <a:pt x="279909" y="36464"/>
                </a:lnTo>
                <a:lnTo>
                  <a:pt x="279909" y="72937"/>
                </a:lnTo>
                <a:close/>
              </a:path>
              <a:path w="314959" h="292100">
                <a:moveTo>
                  <a:pt x="309524" y="273513"/>
                </a:moveTo>
                <a:lnTo>
                  <a:pt x="289588" y="273513"/>
                </a:lnTo>
                <a:lnTo>
                  <a:pt x="297404" y="265366"/>
                </a:lnTo>
                <a:lnTo>
                  <a:pt x="297404" y="44615"/>
                </a:lnTo>
                <a:lnTo>
                  <a:pt x="289588" y="36464"/>
                </a:lnTo>
                <a:lnTo>
                  <a:pt x="309521" y="36464"/>
                </a:lnTo>
                <a:lnTo>
                  <a:pt x="312145" y="40517"/>
                </a:lnTo>
                <a:lnTo>
                  <a:pt x="314898" y="54700"/>
                </a:lnTo>
                <a:lnTo>
                  <a:pt x="314898" y="255281"/>
                </a:lnTo>
                <a:lnTo>
                  <a:pt x="312145" y="269464"/>
                </a:lnTo>
                <a:lnTo>
                  <a:pt x="309524" y="273513"/>
                </a:lnTo>
                <a:close/>
              </a:path>
              <a:path w="314959" h="292100">
                <a:moveTo>
                  <a:pt x="183690" y="164107"/>
                </a:moveTo>
                <a:lnTo>
                  <a:pt x="173475" y="161957"/>
                </a:lnTo>
                <a:lnTo>
                  <a:pt x="165134" y="156096"/>
                </a:lnTo>
                <a:lnTo>
                  <a:pt x="159511" y="147402"/>
                </a:lnTo>
                <a:lnTo>
                  <a:pt x="157449" y="136754"/>
                </a:lnTo>
                <a:lnTo>
                  <a:pt x="159511" y="126108"/>
                </a:lnTo>
                <a:lnTo>
                  <a:pt x="165134" y="117414"/>
                </a:lnTo>
                <a:lnTo>
                  <a:pt x="173475" y="111551"/>
                </a:lnTo>
                <a:lnTo>
                  <a:pt x="183690" y="109401"/>
                </a:lnTo>
                <a:lnTo>
                  <a:pt x="193905" y="111551"/>
                </a:lnTo>
                <a:lnTo>
                  <a:pt x="202246" y="117414"/>
                </a:lnTo>
                <a:lnTo>
                  <a:pt x="207870" y="126108"/>
                </a:lnTo>
                <a:lnTo>
                  <a:pt x="208166" y="127638"/>
                </a:lnTo>
                <a:lnTo>
                  <a:pt x="178858" y="127638"/>
                </a:lnTo>
                <a:lnTo>
                  <a:pt x="174943" y="131718"/>
                </a:lnTo>
                <a:lnTo>
                  <a:pt x="174943" y="141790"/>
                </a:lnTo>
                <a:lnTo>
                  <a:pt x="178858" y="145870"/>
                </a:lnTo>
                <a:lnTo>
                  <a:pt x="208167" y="145870"/>
                </a:lnTo>
                <a:lnTo>
                  <a:pt x="207870" y="147402"/>
                </a:lnTo>
                <a:lnTo>
                  <a:pt x="202246" y="156096"/>
                </a:lnTo>
                <a:lnTo>
                  <a:pt x="193905" y="161957"/>
                </a:lnTo>
                <a:lnTo>
                  <a:pt x="183690" y="164107"/>
                </a:lnTo>
                <a:close/>
              </a:path>
              <a:path w="314959" h="292100">
                <a:moveTo>
                  <a:pt x="253668" y="164107"/>
                </a:moveTo>
                <a:lnTo>
                  <a:pt x="243453" y="161957"/>
                </a:lnTo>
                <a:lnTo>
                  <a:pt x="235112" y="156096"/>
                </a:lnTo>
                <a:lnTo>
                  <a:pt x="229488" y="147402"/>
                </a:lnTo>
                <a:lnTo>
                  <a:pt x="227426" y="136754"/>
                </a:lnTo>
                <a:lnTo>
                  <a:pt x="229488" y="126108"/>
                </a:lnTo>
                <a:lnTo>
                  <a:pt x="235112" y="117414"/>
                </a:lnTo>
                <a:lnTo>
                  <a:pt x="243453" y="111551"/>
                </a:lnTo>
                <a:lnTo>
                  <a:pt x="253668" y="109401"/>
                </a:lnTo>
                <a:lnTo>
                  <a:pt x="263883" y="111551"/>
                </a:lnTo>
                <a:lnTo>
                  <a:pt x="272224" y="117414"/>
                </a:lnTo>
                <a:lnTo>
                  <a:pt x="277847" y="126108"/>
                </a:lnTo>
                <a:lnTo>
                  <a:pt x="278144" y="127638"/>
                </a:lnTo>
                <a:lnTo>
                  <a:pt x="248835" y="127638"/>
                </a:lnTo>
                <a:lnTo>
                  <a:pt x="244921" y="131718"/>
                </a:lnTo>
                <a:lnTo>
                  <a:pt x="244921" y="141790"/>
                </a:lnTo>
                <a:lnTo>
                  <a:pt x="248835" y="145870"/>
                </a:lnTo>
                <a:lnTo>
                  <a:pt x="278144" y="145870"/>
                </a:lnTo>
                <a:lnTo>
                  <a:pt x="277847" y="147402"/>
                </a:lnTo>
                <a:lnTo>
                  <a:pt x="272224" y="156096"/>
                </a:lnTo>
                <a:lnTo>
                  <a:pt x="263883" y="161957"/>
                </a:lnTo>
                <a:lnTo>
                  <a:pt x="253668" y="164107"/>
                </a:lnTo>
                <a:close/>
              </a:path>
              <a:path w="314959" h="292100">
                <a:moveTo>
                  <a:pt x="208167" y="145870"/>
                </a:moveTo>
                <a:lnTo>
                  <a:pt x="188523" y="145870"/>
                </a:lnTo>
                <a:lnTo>
                  <a:pt x="192438" y="141790"/>
                </a:lnTo>
                <a:lnTo>
                  <a:pt x="192438" y="131718"/>
                </a:lnTo>
                <a:lnTo>
                  <a:pt x="188523" y="127638"/>
                </a:lnTo>
                <a:lnTo>
                  <a:pt x="208166" y="127638"/>
                </a:lnTo>
                <a:lnTo>
                  <a:pt x="209932" y="136754"/>
                </a:lnTo>
                <a:lnTo>
                  <a:pt x="208167" y="145870"/>
                </a:lnTo>
                <a:close/>
              </a:path>
              <a:path w="314959" h="292100">
                <a:moveTo>
                  <a:pt x="278144" y="145870"/>
                </a:moveTo>
                <a:lnTo>
                  <a:pt x="258501" y="145870"/>
                </a:lnTo>
                <a:lnTo>
                  <a:pt x="262415" y="141790"/>
                </a:lnTo>
                <a:lnTo>
                  <a:pt x="262415" y="131718"/>
                </a:lnTo>
                <a:lnTo>
                  <a:pt x="258501" y="127638"/>
                </a:lnTo>
                <a:lnTo>
                  <a:pt x="278144" y="127638"/>
                </a:lnTo>
                <a:lnTo>
                  <a:pt x="279909" y="136754"/>
                </a:lnTo>
                <a:lnTo>
                  <a:pt x="278144" y="145870"/>
                </a:lnTo>
                <a:close/>
              </a:path>
              <a:path w="314959" h="292100">
                <a:moveTo>
                  <a:pt x="183690" y="237044"/>
                </a:moveTo>
                <a:lnTo>
                  <a:pt x="173475" y="234895"/>
                </a:lnTo>
                <a:lnTo>
                  <a:pt x="165134" y="229033"/>
                </a:lnTo>
                <a:lnTo>
                  <a:pt x="159511" y="220339"/>
                </a:lnTo>
                <a:lnTo>
                  <a:pt x="157449" y="209691"/>
                </a:lnTo>
                <a:lnTo>
                  <a:pt x="159511" y="199046"/>
                </a:lnTo>
                <a:lnTo>
                  <a:pt x="165134" y="190353"/>
                </a:lnTo>
                <a:lnTo>
                  <a:pt x="173475" y="184492"/>
                </a:lnTo>
                <a:lnTo>
                  <a:pt x="183690" y="182343"/>
                </a:lnTo>
                <a:lnTo>
                  <a:pt x="193905" y="184492"/>
                </a:lnTo>
                <a:lnTo>
                  <a:pt x="202246" y="190353"/>
                </a:lnTo>
                <a:lnTo>
                  <a:pt x="207870" y="199046"/>
                </a:lnTo>
                <a:lnTo>
                  <a:pt x="208166" y="200575"/>
                </a:lnTo>
                <a:lnTo>
                  <a:pt x="178858" y="200575"/>
                </a:lnTo>
                <a:lnTo>
                  <a:pt x="174943" y="204655"/>
                </a:lnTo>
                <a:lnTo>
                  <a:pt x="174943" y="214727"/>
                </a:lnTo>
                <a:lnTo>
                  <a:pt x="178858" y="218812"/>
                </a:lnTo>
                <a:lnTo>
                  <a:pt x="208166" y="218812"/>
                </a:lnTo>
                <a:lnTo>
                  <a:pt x="207979" y="219777"/>
                </a:lnTo>
                <a:lnTo>
                  <a:pt x="207870" y="220339"/>
                </a:lnTo>
                <a:lnTo>
                  <a:pt x="202246" y="229033"/>
                </a:lnTo>
                <a:lnTo>
                  <a:pt x="193905" y="234895"/>
                </a:lnTo>
                <a:lnTo>
                  <a:pt x="183690" y="237044"/>
                </a:lnTo>
                <a:close/>
              </a:path>
              <a:path w="314959" h="292100">
                <a:moveTo>
                  <a:pt x="253668" y="237044"/>
                </a:moveTo>
                <a:lnTo>
                  <a:pt x="243453" y="234895"/>
                </a:lnTo>
                <a:lnTo>
                  <a:pt x="235112" y="229033"/>
                </a:lnTo>
                <a:lnTo>
                  <a:pt x="229488" y="220339"/>
                </a:lnTo>
                <a:lnTo>
                  <a:pt x="227426" y="209691"/>
                </a:lnTo>
                <a:lnTo>
                  <a:pt x="229488" y="199046"/>
                </a:lnTo>
                <a:lnTo>
                  <a:pt x="235112" y="190353"/>
                </a:lnTo>
                <a:lnTo>
                  <a:pt x="243453" y="184492"/>
                </a:lnTo>
                <a:lnTo>
                  <a:pt x="253668" y="182343"/>
                </a:lnTo>
                <a:lnTo>
                  <a:pt x="263883" y="184492"/>
                </a:lnTo>
                <a:lnTo>
                  <a:pt x="272224" y="190353"/>
                </a:lnTo>
                <a:lnTo>
                  <a:pt x="277847" y="199046"/>
                </a:lnTo>
                <a:lnTo>
                  <a:pt x="278144" y="200575"/>
                </a:lnTo>
                <a:lnTo>
                  <a:pt x="248835" y="200575"/>
                </a:lnTo>
                <a:lnTo>
                  <a:pt x="244921" y="204655"/>
                </a:lnTo>
                <a:lnTo>
                  <a:pt x="244921" y="214727"/>
                </a:lnTo>
                <a:lnTo>
                  <a:pt x="248835" y="218812"/>
                </a:lnTo>
                <a:lnTo>
                  <a:pt x="278143" y="218812"/>
                </a:lnTo>
                <a:lnTo>
                  <a:pt x="277956" y="219777"/>
                </a:lnTo>
                <a:lnTo>
                  <a:pt x="277847" y="220339"/>
                </a:lnTo>
                <a:lnTo>
                  <a:pt x="272224" y="229033"/>
                </a:lnTo>
                <a:lnTo>
                  <a:pt x="263883" y="234895"/>
                </a:lnTo>
                <a:lnTo>
                  <a:pt x="253668" y="237044"/>
                </a:lnTo>
                <a:close/>
              </a:path>
              <a:path w="314959" h="292100">
                <a:moveTo>
                  <a:pt x="208166" y="218812"/>
                </a:moveTo>
                <a:lnTo>
                  <a:pt x="188523" y="218812"/>
                </a:lnTo>
                <a:lnTo>
                  <a:pt x="192438" y="214727"/>
                </a:lnTo>
                <a:lnTo>
                  <a:pt x="192438" y="204655"/>
                </a:lnTo>
                <a:lnTo>
                  <a:pt x="188523" y="200575"/>
                </a:lnTo>
                <a:lnTo>
                  <a:pt x="208166" y="200575"/>
                </a:lnTo>
                <a:lnTo>
                  <a:pt x="209932" y="209691"/>
                </a:lnTo>
                <a:lnTo>
                  <a:pt x="208166" y="218812"/>
                </a:lnTo>
                <a:close/>
              </a:path>
              <a:path w="314959" h="292100">
                <a:moveTo>
                  <a:pt x="278143" y="218812"/>
                </a:moveTo>
                <a:lnTo>
                  <a:pt x="258501" y="218812"/>
                </a:lnTo>
                <a:lnTo>
                  <a:pt x="262415" y="214727"/>
                </a:lnTo>
                <a:lnTo>
                  <a:pt x="262415" y="204655"/>
                </a:lnTo>
                <a:lnTo>
                  <a:pt x="258501" y="200575"/>
                </a:lnTo>
                <a:lnTo>
                  <a:pt x="278144" y="200575"/>
                </a:lnTo>
                <a:lnTo>
                  <a:pt x="279909" y="209691"/>
                </a:lnTo>
                <a:lnTo>
                  <a:pt x="278143" y="218812"/>
                </a:lnTo>
                <a:close/>
              </a:path>
            </a:pathLst>
          </a:custGeom>
          <a:solidFill>
            <a:srgbClr val="FFB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486252" y="6130899"/>
            <a:ext cx="2198370" cy="884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spc="100" dirty="0">
                <a:solidFill>
                  <a:srgbClr val="FFB12C"/>
                </a:solidFill>
                <a:latin typeface="Arial"/>
                <a:cs typeface="Arial"/>
              </a:rPr>
              <a:t>Unit</a:t>
            </a:r>
            <a:r>
              <a:rPr sz="3000" b="1" spc="-155" dirty="0">
                <a:solidFill>
                  <a:srgbClr val="FFB12C"/>
                </a:solidFill>
                <a:latin typeface="Arial"/>
                <a:cs typeface="Arial"/>
              </a:rPr>
              <a:t> </a:t>
            </a:r>
            <a:r>
              <a:rPr sz="3000" b="1" spc="-90" dirty="0">
                <a:solidFill>
                  <a:srgbClr val="FFB12C"/>
                </a:solidFill>
                <a:latin typeface="Arial"/>
                <a:cs typeface="Arial"/>
              </a:rPr>
              <a:t>130/131</a:t>
            </a:r>
            <a:endParaRPr sz="3000">
              <a:latin typeface="Arial"/>
              <a:cs typeface="Arial"/>
            </a:endParaRPr>
          </a:p>
          <a:p>
            <a:pPr marL="347345">
              <a:lnSpc>
                <a:spcPct val="100000"/>
              </a:lnSpc>
              <a:spcBef>
                <a:spcPts val="1714"/>
              </a:spcBef>
            </a:pPr>
            <a:r>
              <a:rPr sz="1200" dirty="0">
                <a:solidFill>
                  <a:srgbClr val="FFFFFF"/>
                </a:solidFill>
                <a:latin typeface="Lucida Sans"/>
                <a:cs typeface="Lucida Sans"/>
              </a:rPr>
              <a:t>Ground</a:t>
            </a:r>
            <a:r>
              <a:rPr sz="1200" spc="-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Lucida Sans"/>
                <a:cs typeface="Lucida Sans"/>
              </a:rPr>
              <a:t>Floor</a:t>
            </a:r>
            <a:endParaRPr sz="1200">
              <a:latin typeface="Lucida Sans"/>
              <a:cs typeface="Lucida San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738036" y="6802957"/>
            <a:ext cx="717550" cy="21209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00" spc="-50" dirty="0">
                <a:solidFill>
                  <a:srgbClr val="FFFFFF"/>
                </a:solidFill>
                <a:latin typeface="Lucida Sans"/>
                <a:cs typeface="Lucida Sans"/>
              </a:rPr>
              <a:t>2200</a:t>
            </a:r>
            <a:r>
              <a:rPr sz="1200" spc="-7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Lucida Sans"/>
                <a:cs typeface="Lucida Sans"/>
              </a:rPr>
              <a:t>sqft</a:t>
            </a:r>
            <a:endParaRPr sz="1200">
              <a:latin typeface="Lucida Sans"/>
              <a:cs typeface="Lucida San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406637" y="6802957"/>
            <a:ext cx="1403985" cy="21209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00" spc="-10" dirty="0">
                <a:solidFill>
                  <a:srgbClr val="FFFFFF"/>
                </a:solidFill>
                <a:latin typeface="Lucida Sans"/>
                <a:cs typeface="Lucida Sans"/>
                <a:hlinkClick r:id="rId5"/>
              </a:rPr>
              <a:t>lukeh@bdc.london</a:t>
            </a:r>
            <a:endParaRPr sz="1200">
              <a:latin typeface="Lucida Sans"/>
              <a:cs typeface="Lucida San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711177" y="6802957"/>
            <a:ext cx="1064260" cy="21209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00" spc="-50" dirty="0">
                <a:solidFill>
                  <a:srgbClr val="FFFFFF"/>
                </a:solidFill>
                <a:latin typeface="Lucida Sans"/>
                <a:cs typeface="Lucida Sans"/>
              </a:rPr>
              <a:t>0207</a:t>
            </a:r>
            <a:r>
              <a:rPr sz="1200" spc="-8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200" spc="-65" dirty="0">
                <a:solidFill>
                  <a:srgbClr val="FFFFFF"/>
                </a:solidFill>
                <a:latin typeface="Lucida Sans"/>
                <a:cs typeface="Lucida Sans"/>
              </a:rPr>
              <a:t>288</a:t>
            </a:r>
            <a:r>
              <a:rPr sz="1200" spc="-7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200" spc="-100" dirty="0">
                <a:solidFill>
                  <a:srgbClr val="FFFFFF"/>
                </a:solidFill>
                <a:latin typeface="Lucida Sans"/>
                <a:cs typeface="Lucida Sans"/>
              </a:rPr>
              <a:t>6718</a:t>
            </a:r>
            <a:endParaRPr sz="1200">
              <a:latin typeface="Lucida Sans"/>
              <a:cs typeface="Lucida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8256" y="836943"/>
            <a:ext cx="711835" cy="0"/>
          </a:xfrm>
          <a:custGeom>
            <a:avLst/>
            <a:gdLst/>
            <a:ahLst/>
            <a:cxnLst/>
            <a:rect l="l" t="t" r="r" b="b"/>
            <a:pathLst>
              <a:path w="711835">
                <a:moveTo>
                  <a:pt x="0" y="0"/>
                </a:moveTo>
                <a:lnTo>
                  <a:pt x="711393" y="0"/>
                </a:lnTo>
              </a:path>
            </a:pathLst>
          </a:custGeom>
          <a:ln w="19050">
            <a:solidFill>
              <a:srgbClr val="FFB1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91623" y="3240344"/>
            <a:ext cx="711835" cy="0"/>
          </a:xfrm>
          <a:custGeom>
            <a:avLst/>
            <a:gdLst/>
            <a:ahLst/>
            <a:cxnLst/>
            <a:rect l="l" t="t" r="r" b="b"/>
            <a:pathLst>
              <a:path w="711835">
                <a:moveTo>
                  <a:pt x="0" y="0"/>
                </a:moveTo>
                <a:lnTo>
                  <a:pt x="711393" y="0"/>
                </a:lnTo>
              </a:path>
            </a:pathLst>
          </a:custGeom>
          <a:ln w="19050">
            <a:solidFill>
              <a:srgbClr val="FFB1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469206" y="4925984"/>
            <a:ext cx="5934075" cy="2181225"/>
            <a:chOff x="469206" y="4925984"/>
            <a:chExt cx="5934075" cy="2181225"/>
          </a:xfrm>
        </p:grpSpPr>
        <p:sp>
          <p:nvSpPr>
            <p:cNvPr id="5" name="object 5"/>
            <p:cNvSpPr/>
            <p:nvPr/>
          </p:nvSpPr>
          <p:spPr>
            <a:xfrm>
              <a:off x="488256" y="4945034"/>
              <a:ext cx="5895975" cy="2143125"/>
            </a:xfrm>
            <a:custGeom>
              <a:avLst/>
              <a:gdLst/>
              <a:ahLst/>
              <a:cxnLst/>
              <a:rect l="l" t="t" r="r" b="b"/>
              <a:pathLst>
                <a:path w="5895975" h="2143125">
                  <a:moveTo>
                    <a:pt x="0" y="2143126"/>
                  </a:moveTo>
                  <a:lnTo>
                    <a:pt x="0" y="0"/>
                  </a:lnTo>
                  <a:lnTo>
                    <a:pt x="5895974" y="0"/>
                  </a:lnTo>
                </a:path>
              </a:pathLst>
            </a:custGeom>
            <a:ln w="38100">
              <a:solidFill>
                <a:srgbClr val="FFB12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55999" y="5631447"/>
              <a:ext cx="711835" cy="0"/>
            </a:xfrm>
            <a:custGeom>
              <a:avLst/>
              <a:gdLst/>
              <a:ahLst/>
              <a:cxnLst/>
              <a:rect l="l" t="t" r="r" b="b"/>
              <a:pathLst>
                <a:path w="711835">
                  <a:moveTo>
                    <a:pt x="0" y="0"/>
                  </a:moveTo>
                  <a:lnTo>
                    <a:pt x="711393" y="0"/>
                  </a:lnTo>
                </a:path>
              </a:pathLst>
            </a:custGeom>
            <a:ln w="19050">
              <a:solidFill>
                <a:srgbClr val="FFB12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Showroom</a:t>
            </a:r>
            <a:r>
              <a:rPr spc="245" dirty="0"/>
              <a:t> </a:t>
            </a:r>
            <a:r>
              <a:rPr spc="45" dirty="0"/>
              <a:t>Details</a:t>
            </a: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20661" y="0"/>
            <a:ext cx="3869374" cy="7560264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478923" y="1003962"/>
            <a:ext cx="5647690" cy="1282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599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Lucida Sans"/>
                <a:cs typeface="Lucida Sans"/>
              </a:rPr>
              <a:t>Probably</a:t>
            </a:r>
            <a:r>
              <a:rPr sz="1200" spc="-7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Lucida Sans"/>
                <a:cs typeface="Lucida Sans"/>
              </a:rPr>
              <a:t>the</a:t>
            </a:r>
            <a:r>
              <a:rPr sz="1200" spc="-7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Lucida Sans"/>
                <a:cs typeface="Lucida Sans"/>
              </a:rPr>
              <a:t>most</a:t>
            </a:r>
            <a:r>
              <a:rPr sz="1200" spc="-7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Lucida Sans"/>
                <a:cs typeface="Lucida Sans"/>
              </a:rPr>
              <a:t>sought</a:t>
            </a:r>
            <a:r>
              <a:rPr sz="1200" spc="-7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200" spc="-30" dirty="0">
                <a:solidFill>
                  <a:srgbClr val="FFFFFF"/>
                </a:solidFill>
                <a:latin typeface="Lucida Sans"/>
                <a:cs typeface="Lucida Sans"/>
              </a:rPr>
              <a:t>after</a:t>
            </a:r>
            <a:r>
              <a:rPr sz="1200" spc="-7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Lucida Sans"/>
                <a:cs typeface="Lucida Sans"/>
              </a:rPr>
              <a:t>location</a:t>
            </a:r>
            <a:r>
              <a:rPr sz="1200" spc="-7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200" spc="-40" dirty="0">
                <a:solidFill>
                  <a:srgbClr val="FFFFFF"/>
                </a:solidFill>
                <a:latin typeface="Lucida Sans"/>
                <a:cs typeface="Lucida Sans"/>
              </a:rPr>
              <a:t>in</a:t>
            </a:r>
            <a:r>
              <a:rPr sz="1200" spc="-7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Lucida Sans"/>
                <a:cs typeface="Lucida Sans"/>
              </a:rPr>
              <a:t>the</a:t>
            </a:r>
            <a:r>
              <a:rPr sz="1200" spc="-7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200" spc="110" dirty="0">
                <a:solidFill>
                  <a:srgbClr val="FFFFFF"/>
                </a:solidFill>
                <a:latin typeface="Lucida Sans"/>
                <a:cs typeface="Lucida Sans"/>
              </a:rPr>
              <a:t>BDC</a:t>
            </a:r>
            <a:r>
              <a:rPr sz="1200" spc="-7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200" spc="-35" dirty="0">
                <a:solidFill>
                  <a:srgbClr val="FFFFFF"/>
                </a:solidFill>
                <a:latin typeface="Lucida Sans"/>
                <a:cs typeface="Lucida Sans"/>
              </a:rPr>
              <a:t>this</a:t>
            </a:r>
            <a:r>
              <a:rPr sz="1200" spc="-7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Lucida Sans"/>
                <a:cs typeface="Lucida Sans"/>
              </a:rPr>
              <a:t>showroom</a:t>
            </a:r>
            <a:r>
              <a:rPr sz="1200" spc="-7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200" spc="-35" dirty="0">
                <a:solidFill>
                  <a:srgbClr val="FFFFFF"/>
                </a:solidFill>
                <a:latin typeface="Lucida Sans"/>
                <a:cs typeface="Lucida Sans"/>
              </a:rPr>
              <a:t>is</a:t>
            </a:r>
            <a:r>
              <a:rPr sz="1200" spc="-7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Lucida Sans"/>
                <a:cs typeface="Lucida Sans"/>
              </a:rPr>
              <a:t>available </a:t>
            </a:r>
            <a:r>
              <a:rPr sz="1200" spc="-40" dirty="0">
                <a:solidFill>
                  <a:srgbClr val="FFFFFF"/>
                </a:solidFill>
                <a:latin typeface="Lucida Sans"/>
                <a:cs typeface="Lucida Sans"/>
              </a:rPr>
              <a:t>for</a:t>
            </a:r>
            <a:r>
              <a:rPr sz="1200" spc="-6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Lucida Sans"/>
                <a:cs typeface="Lucida Sans"/>
              </a:rPr>
              <a:t>the</a:t>
            </a:r>
            <a:r>
              <a:rPr sz="1200" spc="-6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200" spc="-45" dirty="0">
                <a:solidFill>
                  <a:srgbClr val="FFFFFF"/>
                </a:solidFill>
                <a:latin typeface="Lucida Sans"/>
                <a:cs typeface="Lucida Sans"/>
              </a:rPr>
              <a:t>first</a:t>
            </a:r>
            <a:r>
              <a:rPr sz="1200" spc="-6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Lucida Sans"/>
                <a:cs typeface="Lucida Sans"/>
              </a:rPr>
              <a:t>time</a:t>
            </a:r>
            <a:r>
              <a:rPr sz="1200" spc="-6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200" spc="-40" dirty="0">
                <a:solidFill>
                  <a:srgbClr val="FFFFFF"/>
                </a:solidFill>
                <a:latin typeface="Lucida Sans"/>
                <a:cs typeface="Lucida Sans"/>
              </a:rPr>
              <a:t>in</a:t>
            </a:r>
            <a:r>
              <a:rPr sz="1200" spc="-6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200" spc="-215" dirty="0">
                <a:solidFill>
                  <a:srgbClr val="FFFFFF"/>
                </a:solidFill>
                <a:latin typeface="Lucida Sans"/>
                <a:cs typeface="Lucida Sans"/>
              </a:rPr>
              <a:t>15</a:t>
            </a:r>
            <a:r>
              <a:rPr sz="1200" spc="-6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200" spc="-40" dirty="0">
                <a:solidFill>
                  <a:srgbClr val="FFFFFF"/>
                </a:solidFill>
                <a:latin typeface="Lucida Sans"/>
                <a:cs typeface="Lucida Sans"/>
              </a:rPr>
              <a:t>years.</a:t>
            </a:r>
            <a:r>
              <a:rPr sz="1200" spc="-6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200" dirty="0">
                <a:solidFill>
                  <a:srgbClr val="FFFFFF"/>
                </a:solidFill>
                <a:latin typeface="Lucida Sans"/>
                <a:cs typeface="Lucida Sans"/>
              </a:rPr>
              <a:t>Located</a:t>
            </a:r>
            <a:r>
              <a:rPr sz="1200" spc="-6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200" dirty="0">
                <a:solidFill>
                  <a:srgbClr val="FFFFFF"/>
                </a:solidFill>
                <a:latin typeface="Lucida Sans"/>
                <a:cs typeface="Lucida Sans"/>
              </a:rPr>
              <a:t>on</a:t>
            </a:r>
            <a:r>
              <a:rPr sz="1200" spc="-6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Lucida Sans"/>
                <a:cs typeface="Lucida Sans"/>
              </a:rPr>
              <a:t>the</a:t>
            </a:r>
            <a:r>
              <a:rPr sz="1200" spc="-6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Lucida Sans"/>
                <a:cs typeface="Lucida Sans"/>
              </a:rPr>
              <a:t>ground</a:t>
            </a:r>
            <a:r>
              <a:rPr sz="1200" spc="-6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200" spc="-50" dirty="0">
                <a:solidFill>
                  <a:srgbClr val="FFFFFF"/>
                </a:solidFill>
                <a:latin typeface="Lucida Sans"/>
                <a:cs typeface="Lucida Sans"/>
              </a:rPr>
              <a:t>floor,</a:t>
            </a:r>
            <a:r>
              <a:rPr sz="1200" spc="-6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200" spc="-40" dirty="0">
                <a:solidFill>
                  <a:srgbClr val="FFFFFF"/>
                </a:solidFill>
                <a:latin typeface="Lucida Sans"/>
                <a:cs typeface="Lucida Sans"/>
              </a:rPr>
              <a:t>next</a:t>
            </a:r>
            <a:r>
              <a:rPr sz="1200" spc="-6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Lucida Sans"/>
                <a:cs typeface="Lucida Sans"/>
              </a:rPr>
              <a:t>to</a:t>
            </a:r>
            <a:r>
              <a:rPr sz="1200" spc="-6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Lucida Sans"/>
                <a:cs typeface="Lucida Sans"/>
              </a:rPr>
              <a:t>the</a:t>
            </a:r>
            <a:r>
              <a:rPr sz="1200" spc="-6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Lucida Sans"/>
                <a:cs typeface="Lucida Sans"/>
              </a:rPr>
              <a:t>central </a:t>
            </a:r>
            <a:r>
              <a:rPr sz="1200" spc="-40" dirty="0">
                <a:solidFill>
                  <a:srgbClr val="FFFFFF"/>
                </a:solidFill>
                <a:latin typeface="Lucida Sans"/>
                <a:cs typeface="Lucida Sans"/>
              </a:rPr>
              <a:t>stairs</a:t>
            </a:r>
            <a:r>
              <a:rPr sz="1200" spc="-6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Lucida Sans"/>
                <a:cs typeface="Lucida Sans"/>
              </a:rPr>
              <a:t>leading</a:t>
            </a:r>
            <a:r>
              <a:rPr sz="1200" spc="-6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Lucida Sans"/>
                <a:cs typeface="Lucida Sans"/>
              </a:rPr>
              <a:t>to</a:t>
            </a:r>
            <a:r>
              <a:rPr sz="1200" spc="-6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Lucida Sans"/>
                <a:cs typeface="Lucida Sans"/>
              </a:rPr>
              <a:t>the</a:t>
            </a:r>
            <a:r>
              <a:rPr sz="1200" spc="-6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200" spc="-30" dirty="0">
                <a:solidFill>
                  <a:srgbClr val="FFFFFF"/>
                </a:solidFill>
                <a:latin typeface="Lucida Sans"/>
                <a:cs typeface="Lucida Sans"/>
              </a:rPr>
              <a:t>main</a:t>
            </a:r>
            <a:r>
              <a:rPr sz="1200" spc="-6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200" spc="-40" dirty="0">
                <a:solidFill>
                  <a:srgbClr val="FFFFFF"/>
                </a:solidFill>
                <a:latin typeface="Lucida Sans"/>
                <a:cs typeface="Lucida Sans"/>
              </a:rPr>
              <a:t>Mezzanine,</a:t>
            </a:r>
            <a:r>
              <a:rPr sz="1200" spc="-6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200" spc="-35" dirty="0">
                <a:solidFill>
                  <a:srgbClr val="FFFFFF"/>
                </a:solidFill>
                <a:latin typeface="Lucida Sans"/>
                <a:cs typeface="Lucida Sans"/>
              </a:rPr>
              <a:t>its</a:t>
            </a:r>
            <a:r>
              <a:rPr sz="1200" spc="-5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Lucida Sans"/>
                <a:cs typeface="Lucida Sans"/>
              </a:rPr>
              <a:t>large</a:t>
            </a:r>
            <a:r>
              <a:rPr sz="1200" spc="-6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200" dirty="0">
                <a:solidFill>
                  <a:srgbClr val="FFFFFF"/>
                </a:solidFill>
                <a:latin typeface="Lucida Sans"/>
                <a:cs typeface="Lucida Sans"/>
              </a:rPr>
              <a:t>window</a:t>
            </a:r>
            <a:r>
              <a:rPr sz="1200" spc="-6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200" spc="-35" dirty="0">
                <a:solidFill>
                  <a:srgbClr val="FFFFFF"/>
                </a:solidFill>
                <a:latin typeface="Lucida Sans"/>
                <a:cs typeface="Lucida Sans"/>
              </a:rPr>
              <a:t>front</a:t>
            </a:r>
            <a:r>
              <a:rPr sz="1200" spc="-6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Lucida Sans"/>
                <a:cs typeface="Lucida Sans"/>
              </a:rPr>
              <a:t>means</a:t>
            </a:r>
            <a:r>
              <a:rPr sz="1200" spc="-6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200" spc="-30" dirty="0">
                <a:solidFill>
                  <a:srgbClr val="FFFFFF"/>
                </a:solidFill>
                <a:latin typeface="Lucida Sans"/>
                <a:cs typeface="Lucida Sans"/>
              </a:rPr>
              <a:t>that</a:t>
            </a:r>
            <a:r>
              <a:rPr sz="1200" spc="-6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Lucida Sans"/>
                <a:cs typeface="Lucida Sans"/>
              </a:rPr>
              <a:t>no </a:t>
            </a:r>
            <a:r>
              <a:rPr sz="1200" spc="-35" dirty="0">
                <a:solidFill>
                  <a:srgbClr val="FFFFFF"/>
                </a:solidFill>
                <a:latin typeface="Lucida Sans"/>
                <a:cs typeface="Lucida Sans"/>
              </a:rPr>
              <a:t>visitor</a:t>
            </a:r>
            <a:r>
              <a:rPr sz="1200" spc="-7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Lucida Sans"/>
                <a:cs typeface="Lucida Sans"/>
              </a:rPr>
              <a:t>to</a:t>
            </a:r>
            <a:r>
              <a:rPr sz="1200" spc="-6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Lucida Sans"/>
                <a:cs typeface="Lucida Sans"/>
              </a:rPr>
              <a:t>the</a:t>
            </a:r>
            <a:r>
              <a:rPr sz="1200" spc="-6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200" spc="110" dirty="0">
                <a:solidFill>
                  <a:srgbClr val="FFFFFF"/>
                </a:solidFill>
                <a:latin typeface="Lucida Sans"/>
                <a:cs typeface="Lucida Sans"/>
              </a:rPr>
              <a:t>BDC</a:t>
            </a:r>
            <a:r>
              <a:rPr sz="1200" spc="-7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Lucida Sans"/>
                <a:cs typeface="Lucida Sans"/>
              </a:rPr>
              <a:t>will</a:t>
            </a:r>
            <a:r>
              <a:rPr sz="1200" spc="-6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200" spc="-30" dirty="0">
                <a:solidFill>
                  <a:srgbClr val="FFFFFF"/>
                </a:solidFill>
                <a:latin typeface="Lucida Sans"/>
                <a:cs typeface="Lucida Sans"/>
              </a:rPr>
              <a:t>miss</a:t>
            </a:r>
            <a:r>
              <a:rPr sz="1200" spc="-6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200" spc="-35" dirty="0">
                <a:solidFill>
                  <a:srgbClr val="FFFFFF"/>
                </a:solidFill>
                <a:latin typeface="Lucida Sans"/>
                <a:cs typeface="Lucida Sans"/>
              </a:rPr>
              <a:t>your</a:t>
            </a:r>
            <a:r>
              <a:rPr sz="1200" spc="-7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Lucida Sans"/>
                <a:cs typeface="Lucida Sans"/>
              </a:rPr>
              <a:t>brand</a:t>
            </a:r>
            <a:r>
              <a:rPr sz="1200" spc="-6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200" dirty="0">
                <a:solidFill>
                  <a:srgbClr val="FFFFFF"/>
                </a:solidFill>
                <a:latin typeface="Lucida Sans"/>
                <a:cs typeface="Lucida Sans"/>
              </a:rPr>
              <a:t>on</a:t>
            </a:r>
            <a:r>
              <a:rPr sz="1200" spc="-6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Lucida Sans"/>
                <a:cs typeface="Lucida Sans"/>
              </a:rPr>
              <a:t>entry</a:t>
            </a:r>
            <a:r>
              <a:rPr sz="1200" spc="-7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Lucida Sans"/>
                <a:cs typeface="Lucida Sans"/>
              </a:rPr>
              <a:t>to</a:t>
            </a:r>
            <a:r>
              <a:rPr sz="1200" spc="-6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200" spc="-30" dirty="0">
                <a:solidFill>
                  <a:srgbClr val="FFFFFF"/>
                </a:solidFill>
                <a:latin typeface="Lucida Sans"/>
                <a:cs typeface="Lucida Sans"/>
              </a:rPr>
              <a:t>an</a:t>
            </a:r>
            <a:r>
              <a:rPr sz="1200" spc="-6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Lucida Sans"/>
                <a:cs typeface="Lucida Sans"/>
              </a:rPr>
              <a:t>event.</a:t>
            </a:r>
            <a:r>
              <a:rPr sz="1200" spc="-7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200" dirty="0">
                <a:solidFill>
                  <a:srgbClr val="FFFFFF"/>
                </a:solidFill>
                <a:latin typeface="Lucida Sans"/>
                <a:cs typeface="Lucida Sans"/>
              </a:rPr>
              <a:t>The</a:t>
            </a:r>
            <a:r>
              <a:rPr sz="1200" spc="-6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Lucida Sans"/>
                <a:cs typeface="Lucida Sans"/>
              </a:rPr>
              <a:t>showroom</a:t>
            </a:r>
            <a:r>
              <a:rPr sz="1200" spc="50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200" spc="-30" dirty="0">
                <a:solidFill>
                  <a:srgbClr val="FFFFFF"/>
                </a:solidFill>
                <a:latin typeface="Lucida Sans"/>
                <a:cs typeface="Lucida Sans"/>
              </a:rPr>
              <a:t>has</a:t>
            </a:r>
            <a:r>
              <a:rPr sz="1200" spc="-6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200" dirty="0">
                <a:solidFill>
                  <a:srgbClr val="FFFFFF"/>
                </a:solidFill>
                <a:latin typeface="Lucida Sans"/>
                <a:cs typeface="Lucida Sans"/>
              </a:rPr>
              <a:t>recently</a:t>
            </a:r>
            <a:r>
              <a:rPr sz="1200" spc="-6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200" dirty="0">
                <a:solidFill>
                  <a:srgbClr val="FFFFFF"/>
                </a:solidFill>
                <a:latin typeface="Lucida Sans"/>
                <a:cs typeface="Lucida Sans"/>
              </a:rPr>
              <a:t>been</a:t>
            </a:r>
            <a:r>
              <a:rPr sz="1200" spc="-6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Lucida Sans"/>
                <a:cs typeface="Lucida Sans"/>
              </a:rPr>
              <a:t>refurbished</a:t>
            </a:r>
            <a:r>
              <a:rPr sz="1200" spc="-6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Lucida Sans"/>
                <a:cs typeface="Lucida Sans"/>
              </a:rPr>
              <a:t>and</a:t>
            </a:r>
            <a:r>
              <a:rPr sz="1200" spc="-6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Lucida Sans"/>
                <a:cs typeface="Lucida Sans"/>
              </a:rPr>
              <a:t>offers</a:t>
            </a:r>
            <a:r>
              <a:rPr sz="1200" spc="-6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200" spc="-30" dirty="0">
                <a:solidFill>
                  <a:srgbClr val="FFFFFF"/>
                </a:solidFill>
                <a:latin typeface="Lucida Sans"/>
                <a:cs typeface="Lucida Sans"/>
              </a:rPr>
              <a:t>an</a:t>
            </a:r>
            <a:r>
              <a:rPr sz="1200" spc="-6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200" dirty="0">
                <a:solidFill>
                  <a:srgbClr val="FFFFFF"/>
                </a:solidFill>
                <a:latin typeface="Lucida Sans"/>
                <a:cs typeface="Lucida Sans"/>
              </a:rPr>
              <a:t>open-plan,</a:t>
            </a:r>
            <a:r>
              <a:rPr sz="1200" spc="-6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200" spc="-45" dirty="0">
                <a:solidFill>
                  <a:srgbClr val="FFFFFF"/>
                </a:solidFill>
                <a:latin typeface="Lucida Sans"/>
                <a:cs typeface="Lucida Sans"/>
              </a:rPr>
              <a:t>bright,</a:t>
            </a:r>
            <a:r>
              <a:rPr sz="1200" spc="-6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200" spc="-40" dirty="0">
                <a:solidFill>
                  <a:srgbClr val="FFFFFF"/>
                </a:solidFill>
                <a:latin typeface="Lucida Sans"/>
                <a:cs typeface="Lucida Sans"/>
              </a:rPr>
              <a:t>airy</a:t>
            </a:r>
            <a:r>
              <a:rPr sz="1200" spc="-6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Lucida Sans"/>
                <a:cs typeface="Lucida Sans"/>
              </a:rPr>
              <a:t>and </a:t>
            </a:r>
            <a:r>
              <a:rPr sz="1200" spc="-20" dirty="0">
                <a:solidFill>
                  <a:srgbClr val="FFFFFF"/>
                </a:solidFill>
                <a:latin typeface="Lucida Sans"/>
                <a:cs typeface="Lucida Sans"/>
              </a:rPr>
              <a:t>versatile</a:t>
            </a:r>
            <a:r>
              <a:rPr sz="1200" spc="-5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200" dirty="0">
                <a:solidFill>
                  <a:srgbClr val="FFFFFF"/>
                </a:solidFill>
                <a:latin typeface="Lucida Sans"/>
                <a:cs typeface="Lucida Sans"/>
              </a:rPr>
              <a:t>space</a:t>
            </a:r>
            <a:r>
              <a:rPr sz="1200" spc="-5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Lucida Sans"/>
                <a:cs typeface="Lucida Sans"/>
              </a:rPr>
              <a:t>to</a:t>
            </a:r>
            <a:r>
              <a:rPr sz="1200" spc="-5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Lucida Sans"/>
                <a:cs typeface="Lucida Sans"/>
              </a:rPr>
              <a:t>display</a:t>
            </a:r>
            <a:r>
              <a:rPr sz="1200" spc="-5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200" spc="-40" dirty="0">
                <a:solidFill>
                  <a:srgbClr val="FFFFFF"/>
                </a:solidFill>
                <a:latin typeface="Lucida Sans"/>
                <a:cs typeface="Lucida Sans"/>
              </a:rPr>
              <a:t>all</a:t>
            </a:r>
            <a:r>
              <a:rPr sz="1200" spc="-5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200" spc="-35" dirty="0">
                <a:solidFill>
                  <a:srgbClr val="FFFFFF"/>
                </a:solidFill>
                <a:latin typeface="Lucida Sans"/>
                <a:cs typeface="Lucida Sans"/>
              </a:rPr>
              <a:t>your</a:t>
            </a:r>
            <a:r>
              <a:rPr sz="1200" spc="-5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Lucida Sans"/>
                <a:cs typeface="Lucida Sans"/>
              </a:rPr>
              <a:t>products,</a:t>
            </a:r>
            <a:r>
              <a:rPr sz="1200" spc="-5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Lucida Sans"/>
                <a:cs typeface="Lucida Sans"/>
              </a:rPr>
              <a:t>plus</a:t>
            </a:r>
            <a:r>
              <a:rPr sz="1200" spc="-5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Lucida Sans"/>
                <a:cs typeface="Lucida Sans"/>
              </a:rPr>
              <a:t>a</a:t>
            </a:r>
            <a:r>
              <a:rPr sz="1200" spc="-5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Lucida Sans"/>
                <a:cs typeface="Lucida Sans"/>
              </a:rPr>
              <a:t>private</a:t>
            </a:r>
            <a:r>
              <a:rPr sz="1200" spc="-5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Lucida Sans"/>
                <a:cs typeface="Lucida Sans"/>
              </a:rPr>
              <a:t>office.</a:t>
            </a:r>
            <a:endParaRPr sz="1200">
              <a:latin typeface="Lucida Sans"/>
              <a:cs typeface="Lucida San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78923" y="2774449"/>
            <a:ext cx="32613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B12C"/>
                </a:solidFill>
                <a:latin typeface="Arial"/>
                <a:cs typeface="Arial"/>
              </a:rPr>
              <a:t>Features</a:t>
            </a:r>
            <a:r>
              <a:rPr sz="2400" b="1" spc="-15" dirty="0">
                <a:solidFill>
                  <a:srgbClr val="FFB12C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B12C"/>
                </a:solidFill>
                <a:latin typeface="Arial"/>
                <a:cs typeface="Arial"/>
              </a:rPr>
              <a:t>and</a:t>
            </a:r>
            <a:r>
              <a:rPr sz="2400" b="1" spc="-10" dirty="0">
                <a:solidFill>
                  <a:srgbClr val="FFB12C"/>
                </a:solidFill>
                <a:latin typeface="Arial"/>
                <a:cs typeface="Arial"/>
              </a:rPr>
              <a:t> Benefits</a:t>
            </a:r>
            <a:endParaRPr sz="24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90240" y="3573557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16182" y="28575"/>
                </a:moveTo>
                <a:lnTo>
                  <a:pt x="12392" y="28575"/>
                </a:lnTo>
                <a:lnTo>
                  <a:pt x="10572" y="28213"/>
                </a:lnTo>
                <a:lnTo>
                  <a:pt x="0" y="16182"/>
                </a:lnTo>
                <a:lnTo>
                  <a:pt x="0" y="12392"/>
                </a:lnTo>
                <a:lnTo>
                  <a:pt x="12392" y="0"/>
                </a:lnTo>
                <a:lnTo>
                  <a:pt x="16182" y="0"/>
                </a:lnTo>
                <a:lnTo>
                  <a:pt x="28575" y="12392"/>
                </a:lnTo>
                <a:lnTo>
                  <a:pt x="28575" y="14287"/>
                </a:lnTo>
                <a:lnTo>
                  <a:pt x="28575" y="16182"/>
                </a:lnTo>
                <a:lnTo>
                  <a:pt x="18002" y="28213"/>
                </a:lnTo>
                <a:lnTo>
                  <a:pt x="16182" y="2857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90240" y="3783107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16182" y="28575"/>
                </a:moveTo>
                <a:lnTo>
                  <a:pt x="12392" y="28575"/>
                </a:lnTo>
                <a:lnTo>
                  <a:pt x="10572" y="28213"/>
                </a:lnTo>
                <a:lnTo>
                  <a:pt x="0" y="16182"/>
                </a:lnTo>
                <a:lnTo>
                  <a:pt x="0" y="12392"/>
                </a:lnTo>
                <a:lnTo>
                  <a:pt x="12392" y="0"/>
                </a:lnTo>
                <a:lnTo>
                  <a:pt x="16182" y="0"/>
                </a:lnTo>
                <a:lnTo>
                  <a:pt x="28575" y="12392"/>
                </a:lnTo>
                <a:lnTo>
                  <a:pt x="28575" y="14287"/>
                </a:lnTo>
                <a:lnTo>
                  <a:pt x="28575" y="16182"/>
                </a:lnTo>
                <a:lnTo>
                  <a:pt x="18002" y="28213"/>
                </a:lnTo>
                <a:lnTo>
                  <a:pt x="16182" y="2857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90240" y="3992657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16182" y="28575"/>
                </a:moveTo>
                <a:lnTo>
                  <a:pt x="12392" y="28575"/>
                </a:lnTo>
                <a:lnTo>
                  <a:pt x="10572" y="28213"/>
                </a:lnTo>
                <a:lnTo>
                  <a:pt x="0" y="16182"/>
                </a:lnTo>
                <a:lnTo>
                  <a:pt x="0" y="12392"/>
                </a:lnTo>
                <a:lnTo>
                  <a:pt x="12392" y="0"/>
                </a:lnTo>
                <a:lnTo>
                  <a:pt x="16182" y="0"/>
                </a:lnTo>
                <a:lnTo>
                  <a:pt x="28575" y="12392"/>
                </a:lnTo>
                <a:lnTo>
                  <a:pt x="28575" y="14287"/>
                </a:lnTo>
                <a:lnTo>
                  <a:pt x="28575" y="16182"/>
                </a:lnTo>
                <a:lnTo>
                  <a:pt x="18002" y="28213"/>
                </a:lnTo>
                <a:lnTo>
                  <a:pt x="16182" y="2857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90240" y="4202207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16182" y="28575"/>
                </a:moveTo>
                <a:lnTo>
                  <a:pt x="12392" y="28575"/>
                </a:lnTo>
                <a:lnTo>
                  <a:pt x="10572" y="28213"/>
                </a:lnTo>
                <a:lnTo>
                  <a:pt x="0" y="16182"/>
                </a:lnTo>
                <a:lnTo>
                  <a:pt x="0" y="12392"/>
                </a:lnTo>
                <a:lnTo>
                  <a:pt x="12392" y="0"/>
                </a:lnTo>
                <a:lnTo>
                  <a:pt x="16182" y="0"/>
                </a:lnTo>
                <a:lnTo>
                  <a:pt x="28575" y="12392"/>
                </a:lnTo>
                <a:lnTo>
                  <a:pt x="28575" y="14287"/>
                </a:lnTo>
                <a:lnTo>
                  <a:pt x="28575" y="16182"/>
                </a:lnTo>
                <a:lnTo>
                  <a:pt x="18002" y="28213"/>
                </a:lnTo>
                <a:lnTo>
                  <a:pt x="16182" y="2857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90240" y="4411757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16182" y="28575"/>
                </a:moveTo>
                <a:lnTo>
                  <a:pt x="12392" y="28575"/>
                </a:lnTo>
                <a:lnTo>
                  <a:pt x="10572" y="28213"/>
                </a:lnTo>
                <a:lnTo>
                  <a:pt x="0" y="16182"/>
                </a:lnTo>
                <a:lnTo>
                  <a:pt x="0" y="12392"/>
                </a:lnTo>
                <a:lnTo>
                  <a:pt x="12392" y="0"/>
                </a:lnTo>
                <a:lnTo>
                  <a:pt x="16182" y="0"/>
                </a:lnTo>
                <a:lnTo>
                  <a:pt x="28575" y="12392"/>
                </a:lnTo>
                <a:lnTo>
                  <a:pt x="28575" y="14287"/>
                </a:lnTo>
                <a:lnTo>
                  <a:pt x="28575" y="16182"/>
                </a:lnTo>
                <a:lnTo>
                  <a:pt x="18002" y="28213"/>
                </a:lnTo>
                <a:lnTo>
                  <a:pt x="16182" y="2857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698091" y="3424326"/>
            <a:ext cx="2562225" cy="1073150"/>
          </a:xfrm>
          <a:prstGeom prst="rect">
            <a:avLst/>
          </a:prstGeom>
        </p:spPr>
        <p:txBody>
          <a:bodyPr vert="horz" wrap="square" lIns="0" tIns="698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0"/>
              </a:spcBef>
            </a:pPr>
            <a:r>
              <a:rPr sz="1000" dirty="0">
                <a:solidFill>
                  <a:srgbClr val="FFFFFF"/>
                </a:solidFill>
                <a:latin typeface="Lucida Sans"/>
                <a:cs typeface="Lucida Sans"/>
              </a:rPr>
              <a:t>Best</a:t>
            </a:r>
            <a:r>
              <a:rPr sz="1000" spc="-5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dirty="0">
                <a:solidFill>
                  <a:srgbClr val="FFFFFF"/>
                </a:solidFill>
                <a:latin typeface="Lucida Sans"/>
                <a:cs typeface="Lucida Sans"/>
              </a:rPr>
              <a:t>location</a:t>
            </a:r>
            <a:r>
              <a:rPr sz="1000" spc="-4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30" dirty="0">
                <a:solidFill>
                  <a:srgbClr val="FFFFFF"/>
                </a:solidFill>
                <a:latin typeface="Lucida Sans"/>
                <a:cs typeface="Lucida Sans"/>
              </a:rPr>
              <a:t>in</a:t>
            </a:r>
            <a:r>
              <a:rPr sz="1000" spc="-5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Lucida Sans"/>
                <a:cs typeface="Lucida Sans"/>
              </a:rPr>
              <a:t>the</a:t>
            </a:r>
            <a:r>
              <a:rPr sz="1000" spc="-4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Lucida Sans"/>
                <a:cs typeface="Lucida Sans"/>
              </a:rPr>
              <a:t>venue</a:t>
            </a:r>
            <a:endParaRPr sz="1000">
              <a:latin typeface="Lucida Sans"/>
              <a:cs typeface="Lucida Sans"/>
            </a:endParaRPr>
          </a:p>
          <a:p>
            <a:pPr marL="12700" marR="397510">
              <a:lnSpc>
                <a:spcPct val="137500"/>
              </a:lnSpc>
            </a:pPr>
            <a:r>
              <a:rPr sz="1000" dirty="0">
                <a:solidFill>
                  <a:srgbClr val="FFFFFF"/>
                </a:solidFill>
                <a:latin typeface="Lucida Sans"/>
                <a:cs typeface="Lucida Sans"/>
              </a:rPr>
              <a:t>Direct</a:t>
            </a:r>
            <a:r>
              <a:rPr sz="1000" spc="-5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dirty="0">
                <a:solidFill>
                  <a:srgbClr val="FFFFFF"/>
                </a:solidFill>
                <a:latin typeface="Lucida Sans"/>
                <a:cs typeface="Lucida Sans"/>
              </a:rPr>
              <a:t>access</a:t>
            </a:r>
            <a:r>
              <a:rPr sz="1000" spc="-4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dirty="0">
                <a:solidFill>
                  <a:srgbClr val="FFFFFF"/>
                </a:solidFill>
                <a:latin typeface="Lucida Sans"/>
                <a:cs typeface="Lucida Sans"/>
              </a:rPr>
              <a:t>to</a:t>
            </a:r>
            <a:r>
              <a:rPr sz="1000" spc="-5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Lucida Sans"/>
                <a:cs typeface="Lucida Sans"/>
              </a:rPr>
              <a:t>the</a:t>
            </a:r>
            <a:r>
              <a:rPr sz="1000" spc="-4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25" dirty="0">
                <a:solidFill>
                  <a:srgbClr val="FFFFFF"/>
                </a:solidFill>
                <a:latin typeface="Lucida Sans"/>
                <a:cs typeface="Lucida Sans"/>
              </a:rPr>
              <a:t>exhibition</a:t>
            </a:r>
            <a:r>
              <a:rPr sz="1000" spc="-5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Lucida Sans"/>
                <a:cs typeface="Lucida Sans"/>
              </a:rPr>
              <a:t>floor </a:t>
            </a:r>
            <a:r>
              <a:rPr sz="1000" dirty="0">
                <a:solidFill>
                  <a:srgbClr val="FFFFFF"/>
                </a:solidFill>
                <a:latin typeface="Lucida Sans"/>
                <a:cs typeface="Lucida Sans"/>
              </a:rPr>
              <a:t>Huge</a:t>
            </a:r>
            <a:r>
              <a:rPr sz="1000" spc="-5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30" dirty="0">
                <a:solidFill>
                  <a:srgbClr val="FFFFFF"/>
                </a:solidFill>
                <a:latin typeface="Lucida Sans"/>
                <a:cs typeface="Lucida Sans"/>
              </a:rPr>
              <a:t>front</a:t>
            </a:r>
            <a:r>
              <a:rPr sz="1000" spc="-5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Lucida Sans"/>
                <a:cs typeface="Lucida Sans"/>
              </a:rPr>
              <a:t>window</a:t>
            </a:r>
            <a:endParaRPr sz="1000">
              <a:latin typeface="Lucida Sans"/>
              <a:cs typeface="Lucida Sans"/>
            </a:endParaRPr>
          </a:p>
          <a:p>
            <a:pPr marL="12700">
              <a:lnSpc>
                <a:spcPct val="100000"/>
              </a:lnSpc>
              <a:spcBef>
                <a:spcPts val="450"/>
              </a:spcBef>
            </a:pPr>
            <a:r>
              <a:rPr sz="1000" dirty="0">
                <a:solidFill>
                  <a:srgbClr val="FFFFFF"/>
                </a:solidFill>
                <a:latin typeface="Lucida Sans"/>
                <a:cs typeface="Lucida Sans"/>
              </a:rPr>
              <a:t>Private</a:t>
            </a:r>
            <a:r>
              <a:rPr sz="1000" spc="-8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Lucida Sans"/>
                <a:cs typeface="Lucida Sans"/>
              </a:rPr>
              <a:t>office</a:t>
            </a:r>
            <a:endParaRPr sz="1000">
              <a:latin typeface="Lucida Sans"/>
              <a:cs typeface="Lucida Sans"/>
            </a:endParaRPr>
          </a:p>
          <a:p>
            <a:pPr marL="12700">
              <a:lnSpc>
                <a:spcPct val="100000"/>
              </a:lnSpc>
              <a:spcBef>
                <a:spcPts val="450"/>
              </a:spcBef>
            </a:pPr>
            <a:r>
              <a:rPr sz="1000" dirty="0">
                <a:solidFill>
                  <a:srgbClr val="FFFFFF"/>
                </a:solidFill>
                <a:latin typeface="Lucida Sans"/>
                <a:cs typeface="Lucida Sans"/>
              </a:rPr>
              <a:t>Visible</a:t>
            </a:r>
            <a:r>
              <a:rPr sz="1000" spc="-2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Lucida Sans"/>
                <a:cs typeface="Lucida Sans"/>
              </a:rPr>
              <a:t>branding opportunities </a:t>
            </a:r>
            <a:r>
              <a:rPr sz="1000" dirty="0">
                <a:solidFill>
                  <a:srgbClr val="FFFFFF"/>
                </a:solidFill>
                <a:latin typeface="Lucida Sans"/>
                <a:cs typeface="Lucida Sans"/>
              </a:rPr>
              <a:t>on</a:t>
            </a:r>
            <a:r>
              <a:rPr sz="1000" spc="-2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Lucida Sans"/>
                <a:cs typeface="Lucida Sans"/>
              </a:rPr>
              <a:t>signage</a:t>
            </a:r>
            <a:endParaRPr sz="1000">
              <a:latin typeface="Lucida Sans"/>
              <a:cs typeface="Lucida San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606459" y="3573085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16182" y="28575"/>
                </a:moveTo>
                <a:lnTo>
                  <a:pt x="12392" y="28575"/>
                </a:lnTo>
                <a:lnTo>
                  <a:pt x="10572" y="28213"/>
                </a:lnTo>
                <a:lnTo>
                  <a:pt x="0" y="16182"/>
                </a:lnTo>
                <a:lnTo>
                  <a:pt x="0" y="12392"/>
                </a:lnTo>
                <a:lnTo>
                  <a:pt x="12392" y="0"/>
                </a:lnTo>
                <a:lnTo>
                  <a:pt x="16182" y="0"/>
                </a:lnTo>
                <a:lnTo>
                  <a:pt x="28575" y="12392"/>
                </a:lnTo>
                <a:lnTo>
                  <a:pt x="28575" y="14287"/>
                </a:lnTo>
                <a:lnTo>
                  <a:pt x="28575" y="16182"/>
                </a:lnTo>
                <a:lnTo>
                  <a:pt x="18002" y="28213"/>
                </a:lnTo>
                <a:lnTo>
                  <a:pt x="16182" y="2857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606459" y="3782635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16182" y="28575"/>
                </a:moveTo>
                <a:lnTo>
                  <a:pt x="12392" y="28575"/>
                </a:lnTo>
                <a:lnTo>
                  <a:pt x="10572" y="28213"/>
                </a:lnTo>
                <a:lnTo>
                  <a:pt x="0" y="16182"/>
                </a:lnTo>
                <a:lnTo>
                  <a:pt x="0" y="12392"/>
                </a:lnTo>
                <a:lnTo>
                  <a:pt x="12392" y="0"/>
                </a:lnTo>
                <a:lnTo>
                  <a:pt x="16182" y="0"/>
                </a:lnTo>
                <a:lnTo>
                  <a:pt x="28575" y="12392"/>
                </a:lnTo>
                <a:lnTo>
                  <a:pt x="28575" y="14287"/>
                </a:lnTo>
                <a:lnTo>
                  <a:pt x="28575" y="16182"/>
                </a:lnTo>
                <a:lnTo>
                  <a:pt x="18002" y="28213"/>
                </a:lnTo>
                <a:lnTo>
                  <a:pt x="16182" y="2857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606459" y="3992185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16182" y="28575"/>
                </a:moveTo>
                <a:lnTo>
                  <a:pt x="12392" y="28575"/>
                </a:lnTo>
                <a:lnTo>
                  <a:pt x="10572" y="28213"/>
                </a:lnTo>
                <a:lnTo>
                  <a:pt x="0" y="16182"/>
                </a:lnTo>
                <a:lnTo>
                  <a:pt x="0" y="12392"/>
                </a:lnTo>
                <a:lnTo>
                  <a:pt x="12392" y="0"/>
                </a:lnTo>
                <a:lnTo>
                  <a:pt x="16182" y="0"/>
                </a:lnTo>
                <a:lnTo>
                  <a:pt x="28575" y="12392"/>
                </a:lnTo>
                <a:lnTo>
                  <a:pt x="28575" y="14287"/>
                </a:lnTo>
                <a:lnTo>
                  <a:pt x="28575" y="16182"/>
                </a:lnTo>
                <a:lnTo>
                  <a:pt x="18002" y="28213"/>
                </a:lnTo>
                <a:lnTo>
                  <a:pt x="16182" y="2857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606459" y="4201735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16182" y="28575"/>
                </a:moveTo>
                <a:lnTo>
                  <a:pt x="12392" y="28575"/>
                </a:lnTo>
                <a:lnTo>
                  <a:pt x="10572" y="28213"/>
                </a:lnTo>
                <a:lnTo>
                  <a:pt x="0" y="16182"/>
                </a:lnTo>
                <a:lnTo>
                  <a:pt x="0" y="12392"/>
                </a:lnTo>
                <a:lnTo>
                  <a:pt x="12392" y="0"/>
                </a:lnTo>
                <a:lnTo>
                  <a:pt x="16182" y="0"/>
                </a:lnTo>
                <a:lnTo>
                  <a:pt x="28575" y="12392"/>
                </a:lnTo>
                <a:lnTo>
                  <a:pt x="28575" y="14287"/>
                </a:lnTo>
                <a:lnTo>
                  <a:pt x="28575" y="16182"/>
                </a:lnTo>
                <a:lnTo>
                  <a:pt x="18002" y="28213"/>
                </a:lnTo>
                <a:lnTo>
                  <a:pt x="16182" y="2857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606459" y="4411285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16182" y="28575"/>
                </a:moveTo>
                <a:lnTo>
                  <a:pt x="12392" y="28575"/>
                </a:lnTo>
                <a:lnTo>
                  <a:pt x="10572" y="28213"/>
                </a:lnTo>
                <a:lnTo>
                  <a:pt x="0" y="16182"/>
                </a:lnTo>
                <a:lnTo>
                  <a:pt x="0" y="12392"/>
                </a:lnTo>
                <a:lnTo>
                  <a:pt x="12392" y="0"/>
                </a:lnTo>
                <a:lnTo>
                  <a:pt x="16182" y="0"/>
                </a:lnTo>
                <a:lnTo>
                  <a:pt x="28575" y="12392"/>
                </a:lnTo>
                <a:lnTo>
                  <a:pt x="28575" y="14287"/>
                </a:lnTo>
                <a:lnTo>
                  <a:pt x="28575" y="16182"/>
                </a:lnTo>
                <a:lnTo>
                  <a:pt x="18002" y="28213"/>
                </a:lnTo>
                <a:lnTo>
                  <a:pt x="16182" y="2857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3714310" y="3423854"/>
            <a:ext cx="2360930" cy="1073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39420">
              <a:lnSpc>
                <a:spcPct val="137500"/>
              </a:lnSpc>
              <a:spcBef>
                <a:spcPts val="100"/>
              </a:spcBef>
            </a:pPr>
            <a:r>
              <a:rPr sz="1000" dirty="0">
                <a:solidFill>
                  <a:srgbClr val="FFFFFF"/>
                </a:solidFill>
                <a:latin typeface="Lucida Sans"/>
                <a:cs typeface="Lucida Sans"/>
              </a:rPr>
              <a:t>Access</a:t>
            </a:r>
            <a:r>
              <a:rPr sz="1000" spc="-3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dirty="0">
                <a:solidFill>
                  <a:srgbClr val="FFFFFF"/>
                </a:solidFill>
                <a:latin typeface="Lucida Sans"/>
                <a:cs typeface="Lucida Sans"/>
              </a:rPr>
              <a:t>to</a:t>
            </a:r>
            <a:r>
              <a:rPr sz="1000" spc="-25" dirty="0">
                <a:solidFill>
                  <a:srgbClr val="FFFFFF"/>
                </a:solidFill>
                <a:latin typeface="Lucida Sans"/>
                <a:cs typeface="Lucida Sans"/>
              </a:rPr>
              <a:t> other</a:t>
            </a:r>
            <a:r>
              <a:rPr sz="1000" spc="-3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dirty="0">
                <a:solidFill>
                  <a:srgbClr val="FFFFFF"/>
                </a:solidFill>
                <a:latin typeface="Lucida Sans"/>
                <a:cs typeface="Lucida Sans"/>
              </a:rPr>
              <a:t>meeting</a:t>
            </a:r>
            <a:r>
              <a:rPr sz="1000" spc="-2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Lucida Sans"/>
                <a:cs typeface="Lucida Sans"/>
              </a:rPr>
              <a:t>rooms </a:t>
            </a:r>
            <a:r>
              <a:rPr sz="1000" dirty="0">
                <a:solidFill>
                  <a:srgbClr val="FFFFFF"/>
                </a:solidFill>
                <a:latin typeface="Lucida Sans"/>
                <a:cs typeface="Lucida Sans"/>
              </a:rPr>
              <a:t>Onsite</a:t>
            </a:r>
            <a:r>
              <a:rPr sz="1000" spc="-5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dirty="0">
                <a:solidFill>
                  <a:srgbClr val="FFFFFF"/>
                </a:solidFill>
                <a:latin typeface="Lucida Sans"/>
                <a:cs typeface="Lucida Sans"/>
              </a:rPr>
              <a:t>café</a:t>
            </a:r>
            <a:r>
              <a:rPr sz="1000" spc="-5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dirty="0">
                <a:solidFill>
                  <a:srgbClr val="FFFFFF"/>
                </a:solidFill>
                <a:latin typeface="Lucida Sans"/>
                <a:cs typeface="Lucida Sans"/>
              </a:rPr>
              <a:t>and</a:t>
            </a:r>
            <a:r>
              <a:rPr sz="1000" spc="-5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Lucida Sans"/>
                <a:cs typeface="Lucida Sans"/>
              </a:rPr>
              <a:t>catering</a:t>
            </a:r>
            <a:endParaRPr sz="1000">
              <a:latin typeface="Lucida Sans"/>
              <a:cs typeface="Lucida Sans"/>
            </a:endParaRPr>
          </a:p>
          <a:p>
            <a:pPr marL="12700">
              <a:lnSpc>
                <a:spcPct val="100000"/>
              </a:lnSpc>
              <a:spcBef>
                <a:spcPts val="450"/>
              </a:spcBef>
            </a:pPr>
            <a:r>
              <a:rPr sz="1000" spc="-85" dirty="0">
                <a:solidFill>
                  <a:srgbClr val="FFFFFF"/>
                </a:solidFill>
                <a:latin typeface="Lucida Sans"/>
                <a:cs typeface="Lucida Sans"/>
              </a:rPr>
              <a:t>24</a:t>
            </a:r>
            <a:r>
              <a:rPr sz="1000" spc="-6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35" dirty="0">
                <a:solidFill>
                  <a:srgbClr val="FFFFFF"/>
                </a:solidFill>
                <a:latin typeface="Lucida Sans"/>
                <a:cs typeface="Lucida Sans"/>
              </a:rPr>
              <a:t>hour</a:t>
            </a:r>
            <a:r>
              <a:rPr sz="1000" spc="-6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Lucida Sans"/>
                <a:cs typeface="Lucida Sans"/>
              </a:rPr>
              <a:t>access</a:t>
            </a:r>
            <a:endParaRPr sz="1000">
              <a:latin typeface="Lucida Sans"/>
              <a:cs typeface="Lucida Sans"/>
            </a:endParaRPr>
          </a:p>
          <a:p>
            <a:pPr marL="12700" marR="5080">
              <a:lnSpc>
                <a:spcPct val="137500"/>
              </a:lnSpc>
            </a:pPr>
            <a:r>
              <a:rPr sz="1000" dirty="0">
                <a:solidFill>
                  <a:srgbClr val="FFFFFF"/>
                </a:solidFill>
                <a:latin typeface="Lucida Sans"/>
                <a:cs typeface="Lucida Sans"/>
              </a:rPr>
              <a:t>Loading</a:t>
            </a:r>
            <a:r>
              <a:rPr sz="1000" spc="-4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dirty="0">
                <a:solidFill>
                  <a:srgbClr val="FFFFFF"/>
                </a:solidFill>
                <a:latin typeface="Lucida Sans"/>
                <a:cs typeface="Lucida Sans"/>
              </a:rPr>
              <a:t>bay</a:t>
            </a:r>
            <a:r>
              <a:rPr sz="1000" spc="-4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dirty="0">
                <a:solidFill>
                  <a:srgbClr val="FFFFFF"/>
                </a:solidFill>
                <a:latin typeface="Lucida Sans"/>
                <a:cs typeface="Lucida Sans"/>
              </a:rPr>
              <a:t>access</a:t>
            </a:r>
            <a:r>
              <a:rPr sz="1000" spc="-4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35" dirty="0">
                <a:solidFill>
                  <a:srgbClr val="FFFFFF"/>
                </a:solidFill>
                <a:latin typeface="Lucida Sans"/>
                <a:cs typeface="Lucida Sans"/>
              </a:rPr>
              <a:t>for</a:t>
            </a:r>
            <a:r>
              <a:rPr sz="1000" spc="-4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Lucida Sans"/>
                <a:cs typeface="Lucida Sans"/>
              </a:rPr>
              <a:t>large</a:t>
            </a:r>
            <a:r>
              <a:rPr sz="1000" spc="-4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Lucida Sans"/>
                <a:cs typeface="Lucida Sans"/>
              </a:rPr>
              <a:t>deliveries </a:t>
            </a:r>
            <a:r>
              <a:rPr sz="1000" dirty="0">
                <a:solidFill>
                  <a:srgbClr val="FFFFFF"/>
                </a:solidFill>
                <a:latin typeface="Lucida Sans"/>
                <a:cs typeface="Lucida Sans"/>
              </a:rPr>
              <a:t>Onsite</a:t>
            </a:r>
            <a:r>
              <a:rPr sz="1000" spc="-6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dirty="0">
                <a:solidFill>
                  <a:srgbClr val="FFFFFF"/>
                </a:solidFill>
                <a:latin typeface="Lucida Sans"/>
                <a:cs typeface="Lucida Sans"/>
              </a:rPr>
              <a:t>Pure</a:t>
            </a:r>
            <a:r>
              <a:rPr sz="1000" spc="-6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25" dirty="0">
                <a:solidFill>
                  <a:srgbClr val="FFFFFF"/>
                </a:solidFill>
                <a:latin typeface="Lucida Sans"/>
                <a:cs typeface="Lucida Sans"/>
              </a:rPr>
              <a:t>Gym</a:t>
            </a:r>
            <a:endParaRPr sz="1000">
              <a:latin typeface="Lucida Sans"/>
              <a:cs typeface="Lucida San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43300" y="5165552"/>
            <a:ext cx="24257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B12C"/>
                </a:solidFill>
                <a:latin typeface="Arial"/>
                <a:cs typeface="Arial"/>
              </a:rPr>
              <a:t>Key</a:t>
            </a:r>
            <a:r>
              <a:rPr sz="2400" b="1" spc="-40" dirty="0">
                <a:solidFill>
                  <a:srgbClr val="FFB12C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FFB12C"/>
                </a:solidFill>
                <a:latin typeface="Arial"/>
                <a:cs typeface="Arial"/>
              </a:rPr>
              <a:t>Information</a:t>
            </a:r>
            <a:endParaRPr sz="240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851242" y="5887999"/>
            <a:ext cx="2580005" cy="866775"/>
          </a:xfrm>
          <a:custGeom>
            <a:avLst/>
            <a:gdLst/>
            <a:ahLst/>
            <a:cxnLst/>
            <a:rect l="l" t="t" r="r" b="b"/>
            <a:pathLst>
              <a:path w="2580004" h="866775">
                <a:moveTo>
                  <a:pt x="28575" y="717715"/>
                </a:moveTo>
                <a:lnTo>
                  <a:pt x="16179" y="705319"/>
                </a:lnTo>
                <a:lnTo>
                  <a:pt x="12395" y="705319"/>
                </a:lnTo>
                <a:lnTo>
                  <a:pt x="0" y="717715"/>
                </a:lnTo>
                <a:lnTo>
                  <a:pt x="0" y="721499"/>
                </a:lnTo>
                <a:lnTo>
                  <a:pt x="12395" y="733894"/>
                </a:lnTo>
                <a:lnTo>
                  <a:pt x="16179" y="733894"/>
                </a:lnTo>
                <a:lnTo>
                  <a:pt x="28575" y="721499"/>
                </a:lnTo>
                <a:lnTo>
                  <a:pt x="28575" y="719607"/>
                </a:lnTo>
                <a:lnTo>
                  <a:pt x="28575" y="717715"/>
                </a:lnTo>
                <a:close/>
              </a:path>
              <a:path w="2580004" h="866775">
                <a:moveTo>
                  <a:pt x="28575" y="508165"/>
                </a:moveTo>
                <a:lnTo>
                  <a:pt x="16179" y="495769"/>
                </a:lnTo>
                <a:lnTo>
                  <a:pt x="12395" y="495769"/>
                </a:lnTo>
                <a:lnTo>
                  <a:pt x="0" y="508165"/>
                </a:lnTo>
                <a:lnTo>
                  <a:pt x="0" y="511949"/>
                </a:lnTo>
                <a:lnTo>
                  <a:pt x="12395" y="524344"/>
                </a:lnTo>
                <a:lnTo>
                  <a:pt x="16179" y="524344"/>
                </a:lnTo>
                <a:lnTo>
                  <a:pt x="28575" y="511949"/>
                </a:lnTo>
                <a:lnTo>
                  <a:pt x="28575" y="510057"/>
                </a:lnTo>
                <a:lnTo>
                  <a:pt x="28575" y="508165"/>
                </a:lnTo>
                <a:close/>
              </a:path>
              <a:path w="2580004" h="866775">
                <a:moveTo>
                  <a:pt x="28575" y="298615"/>
                </a:moveTo>
                <a:lnTo>
                  <a:pt x="16179" y="286219"/>
                </a:lnTo>
                <a:lnTo>
                  <a:pt x="12395" y="286219"/>
                </a:lnTo>
                <a:lnTo>
                  <a:pt x="0" y="298615"/>
                </a:lnTo>
                <a:lnTo>
                  <a:pt x="0" y="302399"/>
                </a:lnTo>
                <a:lnTo>
                  <a:pt x="12395" y="314794"/>
                </a:lnTo>
                <a:lnTo>
                  <a:pt x="16179" y="314794"/>
                </a:lnTo>
                <a:lnTo>
                  <a:pt x="28575" y="302399"/>
                </a:lnTo>
                <a:lnTo>
                  <a:pt x="28575" y="300507"/>
                </a:lnTo>
                <a:lnTo>
                  <a:pt x="28575" y="298615"/>
                </a:lnTo>
                <a:close/>
              </a:path>
              <a:path w="2580004" h="866775">
                <a:moveTo>
                  <a:pt x="28575" y="89065"/>
                </a:moveTo>
                <a:lnTo>
                  <a:pt x="16179" y="76669"/>
                </a:lnTo>
                <a:lnTo>
                  <a:pt x="12395" y="76669"/>
                </a:lnTo>
                <a:lnTo>
                  <a:pt x="0" y="89065"/>
                </a:lnTo>
                <a:lnTo>
                  <a:pt x="0" y="92849"/>
                </a:lnTo>
                <a:lnTo>
                  <a:pt x="12395" y="105244"/>
                </a:lnTo>
                <a:lnTo>
                  <a:pt x="16179" y="105244"/>
                </a:lnTo>
                <a:lnTo>
                  <a:pt x="28575" y="92849"/>
                </a:lnTo>
                <a:lnTo>
                  <a:pt x="28575" y="90957"/>
                </a:lnTo>
                <a:lnTo>
                  <a:pt x="28575" y="89065"/>
                </a:lnTo>
                <a:close/>
              </a:path>
              <a:path w="2580004" h="866775">
                <a:moveTo>
                  <a:pt x="2579535" y="850582"/>
                </a:moveTo>
                <a:lnTo>
                  <a:pt x="2567140" y="838200"/>
                </a:lnTo>
                <a:lnTo>
                  <a:pt x="2563342" y="838200"/>
                </a:lnTo>
                <a:lnTo>
                  <a:pt x="2550960" y="850582"/>
                </a:lnTo>
                <a:lnTo>
                  <a:pt x="2550960" y="854379"/>
                </a:lnTo>
                <a:lnTo>
                  <a:pt x="2563342" y="866775"/>
                </a:lnTo>
                <a:lnTo>
                  <a:pt x="2567140" y="866775"/>
                </a:lnTo>
                <a:lnTo>
                  <a:pt x="2579535" y="854379"/>
                </a:lnTo>
                <a:lnTo>
                  <a:pt x="2579535" y="852487"/>
                </a:lnTo>
                <a:lnTo>
                  <a:pt x="2579535" y="850582"/>
                </a:lnTo>
                <a:close/>
              </a:path>
              <a:path w="2580004" h="866775">
                <a:moveTo>
                  <a:pt x="2579535" y="641032"/>
                </a:moveTo>
                <a:lnTo>
                  <a:pt x="2567140" y="628650"/>
                </a:lnTo>
                <a:lnTo>
                  <a:pt x="2563342" y="628650"/>
                </a:lnTo>
                <a:lnTo>
                  <a:pt x="2550960" y="641032"/>
                </a:lnTo>
                <a:lnTo>
                  <a:pt x="2550960" y="644829"/>
                </a:lnTo>
                <a:lnTo>
                  <a:pt x="2563342" y="657225"/>
                </a:lnTo>
                <a:lnTo>
                  <a:pt x="2567140" y="657225"/>
                </a:lnTo>
                <a:lnTo>
                  <a:pt x="2579535" y="644829"/>
                </a:lnTo>
                <a:lnTo>
                  <a:pt x="2579535" y="642937"/>
                </a:lnTo>
                <a:lnTo>
                  <a:pt x="2579535" y="641032"/>
                </a:lnTo>
                <a:close/>
              </a:path>
              <a:path w="2580004" h="866775">
                <a:moveTo>
                  <a:pt x="2579535" y="431482"/>
                </a:moveTo>
                <a:lnTo>
                  <a:pt x="2567140" y="419100"/>
                </a:lnTo>
                <a:lnTo>
                  <a:pt x="2563342" y="419100"/>
                </a:lnTo>
                <a:lnTo>
                  <a:pt x="2550960" y="431482"/>
                </a:lnTo>
                <a:lnTo>
                  <a:pt x="2550960" y="435279"/>
                </a:lnTo>
                <a:lnTo>
                  <a:pt x="2563342" y="447675"/>
                </a:lnTo>
                <a:lnTo>
                  <a:pt x="2567140" y="447675"/>
                </a:lnTo>
                <a:lnTo>
                  <a:pt x="2579535" y="435279"/>
                </a:lnTo>
                <a:lnTo>
                  <a:pt x="2579535" y="433387"/>
                </a:lnTo>
                <a:lnTo>
                  <a:pt x="2579535" y="431482"/>
                </a:lnTo>
                <a:close/>
              </a:path>
              <a:path w="2580004" h="866775">
                <a:moveTo>
                  <a:pt x="2579535" y="221932"/>
                </a:moveTo>
                <a:lnTo>
                  <a:pt x="2567140" y="209550"/>
                </a:lnTo>
                <a:lnTo>
                  <a:pt x="2563342" y="209550"/>
                </a:lnTo>
                <a:lnTo>
                  <a:pt x="2550960" y="221932"/>
                </a:lnTo>
                <a:lnTo>
                  <a:pt x="2550960" y="225729"/>
                </a:lnTo>
                <a:lnTo>
                  <a:pt x="2563342" y="238125"/>
                </a:lnTo>
                <a:lnTo>
                  <a:pt x="2567140" y="238125"/>
                </a:lnTo>
                <a:lnTo>
                  <a:pt x="2579535" y="225729"/>
                </a:lnTo>
                <a:lnTo>
                  <a:pt x="2579535" y="223837"/>
                </a:lnTo>
                <a:lnTo>
                  <a:pt x="2579535" y="221932"/>
                </a:lnTo>
                <a:close/>
              </a:path>
              <a:path w="2580004" h="866775">
                <a:moveTo>
                  <a:pt x="2579535" y="12382"/>
                </a:moveTo>
                <a:lnTo>
                  <a:pt x="2567140" y="0"/>
                </a:lnTo>
                <a:lnTo>
                  <a:pt x="2563342" y="0"/>
                </a:lnTo>
                <a:lnTo>
                  <a:pt x="2550960" y="12382"/>
                </a:lnTo>
                <a:lnTo>
                  <a:pt x="2550960" y="16179"/>
                </a:lnTo>
                <a:lnTo>
                  <a:pt x="2563342" y="28575"/>
                </a:lnTo>
                <a:lnTo>
                  <a:pt x="2567140" y="28575"/>
                </a:lnTo>
                <a:lnTo>
                  <a:pt x="2579535" y="16179"/>
                </a:lnTo>
                <a:lnTo>
                  <a:pt x="2579535" y="14287"/>
                </a:lnTo>
                <a:lnTo>
                  <a:pt x="2579535" y="1238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959100" y="5815429"/>
            <a:ext cx="1488440" cy="863600"/>
          </a:xfrm>
          <a:prstGeom prst="rect">
            <a:avLst/>
          </a:prstGeom>
        </p:spPr>
        <p:txBody>
          <a:bodyPr vert="horz" wrap="square" lIns="0" tIns="698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0"/>
              </a:spcBef>
            </a:pPr>
            <a:r>
              <a:rPr sz="1000" b="1" dirty="0">
                <a:solidFill>
                  <a:srgbClr val="FFFFFF"/>
                </a:solidFill>
                <a:latin typeface="Arial"/>
                <a:cs typeface="Arial"/>
              </a:rPr>
              <a:t>Rent:</a:t>
            </a:r>
            <a:r>
              <a:rPr sz="1000" b="1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b="1" dirty="0">
                <a:solidFill>
                  <a:srgbClr val="FFFFFF"/>
                </a:solidFill>
                <a:latin typeface="Arial"/>
                <a:cs typeface="Arial"/>
              </a:rPr>
              <a:t>£206,800</a:t>
            </a:r>
            <a:r>
              <a:rPr sz="1000" b="1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b="1" spc="-50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1000" b="1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b="1" spc="60" dirty="0">
                <a:solidFill>
                  <a:srgbClr val="FFFFFF"/>
                </a:solidFill>
                <a:latin typeface="Arial"/>
                <a:cs typeface="Arial"/>
              </a:rPr>
              <a:t>VAT</a:t>
            </a:r>
            <a:endParaRPr sz="1000">
              <a:latin typeface="Arial"/>
              <a:cs typeface="Arial"/>
            </a:endParaRPr>
          </a:p>
          <a:p>
            <a:pPr marL="12700" marR="504190">
              <a:lnSpc>
                <a:spcPct val="137500"/>
              </a:lnSpc>
            </a:pPr>
            <a:r>
              <a:rPr sz="1000" b="1" dirty="0">
                <a:solidFill>
                  <a:srgbClr val="FFFFFF"/>
                </a:solidFill>
                <a:latin typeface="Arial"/>
                <a:cs typeface="Arial"/>
              </a:rPr>
              <a:t>Unit</a:t>
            </a:r>
            <a:r>
              <a:rPr sz="100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b="1" spc="-10" dirty="0">
                <a:solidFill>
                  <a:srgbClr val="FFFFFF"/>
                </a:solidFill>
                <a:latin typeface="Arial"/>
                <a:cs typeface="Arial"/>
              </a:rPr>
              <a:t>No:</a:t>
            </a:r>
            <a:r>
              <a:rPr sz="100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b="1" spc="-35" dirty="0">
                <a:solidFill>
                  <a:srgbClr val="FFFFFF"/>
                </a:solidFill>
                <a:latin typeface="Arial"/>
                <a:cs typeface="Arial"/>
              </a:rPr>
              <a:t>130/131 </a:t>
            </a:r>
            <a:r>
              <a:rPr sz="1000" b="1" spc="-20" dirty="0">
                <a:solidFill>
                  <a:srgbClr val="FFFFFF"/>
                </a:solidFill>
                <a:latin typeface="Arial"/>
                <a:cs typeface="Arial"/>
              </a:rPr>
              <a:t>Size:</a:t>
            </a:r>
            <a:r>
              <a:rPr sz="1000" b="1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b="1" dirty="0">
                <a:solidFill>
                  <a:srgbClr val="FFFFFF"/>
                </a:solidFill>
                <a:latin typeface="Arial"/>
                <a:cs typeface="Arial"/>
              </a:rPr>
              <a:t>2200</a:t>
            </a:r>
            <a:r>
              <a:rPr sz="1000" b="1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b="1" spc="-20" dirty="0">
                <a:solidFill>
                  <a:srgbClr val="FFFFFF"/>
                </a:solidFill>
                <a:latin typeface="Arial"/>
                <a:cs typeface="Arial"/>
              </a:rPr>
              <a:t>sqft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0"/>
              </a:spcBef>
            </a:pPr>
            <a:r>
              <a:rPr sz="1000" b="1" dirty="0">
                <a:solidFill>
                  <a:srgbClr val="FFFFFF"/>
                </a:solidFill>
                <a:latin typeface="Arial"/>
                <a:cs typeface="Arial"/>
              </a:rPr>
              <a:t>Location:</a:t>
            </a:r>
            <a:r>
              <a:rPr sz="1000" b="1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b="1" spc="10" dirty="0">
                <a:solidFill>
                  <a:srgbClr val="FFFFFF"/>
                </a:solidFill>
                <a:latin typeface="Arial"/>
                <a:cs typeface="Arial"/>
              </a:rPr>
              <a:t>Village</a:t>
            </a:r>
            <a:r>
              <a:rPr sz="1000" b="1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b="1" spc="-10" dirty="0">
                <a:solidFill>
                  <a:srgbClr val="FFFFFF"/>
                </a:solidFill>
                <a:latin typeface="Arial"/>
                <a:cs typeface="Arial"/>
              </a:rPr>
              <a:t>Green</a:t>
            </a:r>
            <a:endParaRPr sz="10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294254" y="5529206"/>
            <a:ext cx="1233170" cy="1282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7965" marR="223520" indent="-215900">
              <a:lnSpc>
                <a:spcPct val="137500"/>
              </a:lnSpc>
              <a:spcBef>
                <a:spcPts val="100"/>
              </a:spcBef>
            </a:pPr>
            <a:r>
              <a:rPr sz="1000" u="sng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ucida Sans"/>
                <a:cs typeface="Lucida Sans"/>
              </a:rPr>
              <a:t>Included</a:t>
            </a:r>
            <a:r>
              <a:rPr sz="1000" u="sng" spc="-6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ucida Sans"/>
                <a:cs typeface="Lucida Sans"/>
              </a:rPr>
              <a:t> </a:t>
            </a:r>
            <a:r>
              <a:rPr sz="1000" u="sng" spc="-3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ucida Sans"/>
                <a:cs typeface="Lucida Sans"/>
              </a:rPr>
              <a:t>in</a:t>
            </a:r>
            <a:r>
              <a:rPr sz="1000" u="sng" spc="-6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ucida Sans"/>
                <a:cs typeface="Lucida Sans"/>
              </a:rPr>
              <a:t> </a:t>
            </a:r>
            <a:r>
              <a:rPr sz="1000" u="sng" spc="-2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ucida Sans"/>
                <a:cs typeface="Lucida Sans"/>
              </a:rPr>
              <a:t>Rent</a:t>
            </a:r>
            <a:r>
              <a:rPr sz="1000" u="none" spc="-2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u="none" spc="-10" dirty="0">
                <a:solidFill>
                  <a:srgbClr val="FFFFFF"/>
                </a:solidFill>
                <a:latin typeface="Lucida Sans"/>
                <a:cs typeface="Lucida Sans"/>
              </a:rPr>
              <a:t>Rates</a:t>
            </a:r>
            <a:endParaRPr sz="1000">
              <a:latin typeface="Lucida Sans"/>
              <a:cs typeface="Lucida Sans"/>
            </a:endParaRPr>
          </a:p>
          <a:p>
            <a:pPr marL="227965" marR="5080">
              <a:lnSpc>
                <a:spcPct val="137500"/>
              </a:lnSpc>
            </a:pPr>
            <a:r>
              <a:rPr sz="1000" dirty="0">
                <a:solidFill>
                  <a:srgbClr val="FFFFFF"/>
                </a:solidFill>
                <a:latin typeface="Lucida Sans"/>
                <a:cs typeface="Lucida Sans"/>
              </a:rPr>
              <a:t>Service</a:t>
            </a:r>
            <a:r>
              <a:rPr sz="1000" spc="5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Lucida Sans"/>
                <a:cs typeface="Lucida Sans"/>
              </a:rPr>
              <a:t>Charges Electrics Cleaning Broadband</a:t>
            </a:r>
            <a:endParaRPr sz="1000">
              <a:latin typeface="Lucida Sans"/>
              <a:cs typeface="Lucida Sa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692765" cy="7562850"/>
          </a:xfrm>
          <a:custGeom>
            <a:avLst/>
            <a:gdLst/>
            <a:ahLst/>
            <a:cxnLst/>
            <a:rect l="l" t="t" r="r" b="b"/>
            <a:pathLst>
              <a:path w="10692765" h="7562850">
                <a:moveTo>
                  <a:pt x="10692383" y="7562849"/>
                </a:moveTo>
                <a:lnTo>
                  <a:pt x="0" y="7562849"/>
                </a:lnTo>
                <a:lnTo>
                  <a:pt x="0" y="0"/>
                </a:lnTo>
                <a:lnTo>
                  <a:pt x="10692383" y="0"/>
                </a:lnTo>
                <a:lnTo>
                  <a:pt x="10692383" y="7562849"/>
                </a:lnTo>
                <a:close/>
              </a:path>
            </a:pathLst>
          </a:custGeom>
          <a:solidFill>
            <a:srgbClr val="0F173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2178" y="1154196"/>
            <a:ext cx="1714499" cy="171449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4580" y="5744471"/>
            <a:ext cx="1904999" cy="130492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019373" y="5135348"/>
            <a:ext cx="2673010" cy="2427501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488256" y="836943"/>
            <a:ext cx="711835" cy="0"/>
          </a:xfrm>
          <a:custGeom>
            <a:avLst/>
            <a:gdLst/>
            <a:ahLst/>
            <a:cxnLst/>
            <a:rect l="l" t="t" r="r" b="b"/>
            <a:pathLst>
              <a:path w="711835">
                <a:moveTo>
                  <a:pt x="0" y="0"/>
                </a:moveTo>
                <a:lnTo>
                  <a:pt x="711392" y="0"/>
                </a:lnTo>
              </a:path>
            </a:pathLst>
          </a:custGeom>
          <a:ln w="19049">
            <a:solidFill>
              <a:srgbClr val="FFB12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340235" y="1068165"/>
            <a:ext cx="400050" cy="533400"/>
          </a:xfrm>
          <a:custGeom>
            <a:avLst/>
            <a:gdLst/>
            <a:ahLst/>
            <a:cxnLst/>
            <a:rect l="l" t="t" r="r" b="b"/>
            <a:pathLst>
              <a:path w="400050" h="533400">
                <a:moveTo>
                  <a:pt x="200024" y="532805"/>
                </a:moveTo>
                <a:lnTo>
                  <a:pt x="148794" y="486773"/>
                </a:lnTo>
                <a:lnTo>
                  <a:pt x="117202" y="443949"/>
                </a:lnTo>
                <a:lnTo>
                  <a:pt x="83888" y="395275"/>
                </a:lnTo>
                <a:lnTo>
                  <a:pt x="52181" y="343661"/>
                </a:lnTo>
                <a:lnTo>
                  <a:pt x="25411" y="292023"/>
                </a:lnTo>
                <a:lnTo>
                  <a:pt x="6907" y="243271"/>
                </a:lnTo>
                <a:lnTo>
                  <a:pt x="0" y="200320"/>
                </a:lnTo>
                <a:lnTo>
                  <a:pt x="5284" y="154401"/>
                </a:lnTo>
                <a:lnTo>
                  <a:pt x="20337" y="112242"/>
                </a:lnTo>
                <a:lnTo>
                  <a:pt x="43955" y="75047"/>
                </a:lnTo>
                <a:lnTo>
                  <a:pt x="74936" y="44020"/>
                </a:lnTo>
                <a:lnTo>
                  <a:pt x="112076" y="20367"/>
                </a:lnTo>
                <a:lnTo>
                  <a:pt x="154173" y="5292"/>
                </a:lnTo>
                <a:lnTo>
                  <a:pt x="200024" y="0"/>
                </a:lnTo>
                <a:lnTo>
                  <a:pt x="245876" y="5292"/>
                </a:lnTo>
                <a:lnTo>
                  <a:pt x="287973" y="20367"/>
                </a:lnTo>
                <a:lnTo>
                  <a:pt x="325113" y="44020"/>
                </a:lnTo>
                <a:lnTo>
                  <a:pt x="356094" y="75047"/>
                </a:lnTo>
                <a:lnTo>
                  <a:pt x="379712" y="112242"/>
                </a:lnTo>
                <a:lnTo>
                  <a:pt x="387318" y="133547"/>
                </a:lnTo>
                <a:lnTo>
                  <a:pt x="200024" y="133547"/>
                </a:lnTo>
                <a:lnTo>
                  <a:pt x="174070" y="138793"/>
                </a:lnTo>
                <a:lnTo>
                  <a:pt x="152876" y="153103"/>
                </a:lnTo>
                <a:lnTo>
                  <a:pt x="138588" y="174327"/>
                </a:lnTo>
                <a:lnTo>
                  <a:pt x="133349" y="200320"/>
                </a:lnTo>
                <a:lnTo>
                  <a:pt x="138588" y="226313"/>
                </a:lnTo>
                <a:lnTo>
                  <a:pt x="152876" y="247537"/>
                </a:lnTo>
                <a:lnTo>
                  <a:pt x="174070" y="261846"/>
                </a:lnTo>
                <a:lnTo>
                  <a:pt x="200024" y="267093"/>
                </a:lnTo>
                <a:lnTo>
                  <a:pt x="384100" y="267093"/>
                </a:lnTo>
                <a:lnTo>
                  <a:pt x="374638" y="292023"/>
                </a:lnTo>
                <a:lnTo>
                  <a:pt x="347868" y="343661"/>
                </a:lnTo>
                <a:lnTo>
                  <a:pt x="316161" y="395275"/>
                </a:lnTo>
                <a:lnTo>
                  <a:pt x="282847" y="443949"/>
                </a:lnTo>
                <a:lnTo>
                  <a:pt x="251255" y="486773"/>
                </a:lnTo>
                <a:lnTo>
                  <a:pt x="224715" y="520833"/>
                </a:lnTo>
                <a:lnTo>
                  <a:pt x="213395" y="529812"/>
                </a:lnTo>
                <a:lnTo>
                  <a:pt x="200024" y="532805"/>
                </a:lnTo>
                <a:close/>
              </a:path>
              <a:path w="400050" h="533400">
                <a:moveTo>
                  <a:pt x="384100" y="267093"/>
                </a:moveTo>
                <a:lnTo>
                  <a:pt x="200024" y="267093"/>
                </a:lnTo>
                <a:lnTo>
                  <a:pt x="225979" y="261846"/>
                </a:lnTo>
                <a:lnTo>
                  <a:pt x="247173" y="247537"/>
                </a:lnTo>
                <a:lnTo>
                  <a:pt x="261461" y="226313"/>
                </a:lnTo>
                <a:lnTo>
                  <a:pt x="266700" y="200320"/>
                </a:lnTo>
                <a:lnTo>
                  <a:pt x="261461" y="174327"/>
                </a:lnTo>
                <a:lnTo>
                  <a:pt x="247173" y="153103"/>
                </a:lnTo>
                <a:lnTo>
                  <a:pt x="225979" y="138793"/>
                </a:lnTo>
                <a:lnTo>
                  <a:pt x="200024" y="133547"/>
                </a:lnTo>
                <a:lnTo>
                  <a:pt x="387318" y="133547"/>
                </a:lnTo>
                <a:lnTo>
                  <a:pt x="394765" y="154401"/>
                </a:lnTo>
                <a:lnTo>
                  <a:pt x="400049" y="200320"/>
                </a:lnTo>
                <a:lnTo>
                  <a:pt x="393142" y="243271"/>
                </a:lnTo>
                <a:lnTo>
                  <a:pt x="384100" y="267093"/>
                </a:lnTo>
                <a:close/>
              </a:path>
            </a:pathLst>
          </a:custGeom>
          <a:solidFill>
            <a:srgbClr val="FFB12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72457" y="3253868"/>
            <a:ext cx="209079" cy="170453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72457" y="3525042"/>
            <a:ext cx="209079" cy="170453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72457" y="3794804"/>
            <a:ext cx="209079" cy="170453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5451013" y="3639896"/>
            <a:ext cx="711835" cy="0"/>
          </a:xfrm>
          <a:custGeom>
            <a:avLst/>
            <a:gdLst/>
            <a:ahLst/>
            <a:cxnLst/>
            <a:rect l="l" t="t" r="r" b="b"/>
            <a:pathLst>
              <a:path w="711835">
                <a:moveTo>
                  <a:pt x="0" y="0"/>
                </a:moveTo>
                <a:lnTo>
                  <a:pt x="711392" y="0"/>
                </a:lnTo>
              </a:path>
            </a:pathLst>
          </a:custGeom>
          <a:ln w="19049">
            <a:solidFill>
              <a:srgbClr val="FFB12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5438313" y="3174000"/>
            <a:ext cx="231013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85" dirty="0">
                <a:solidFill>
                  <a:srgbClr val="FFB12B"/>
                </a:solidFill>
                <a:latin typeface="Arial"/>
                <a:cs typeface="Arial"/>
              </a:rPr>
              <a:t>About</a:t>
            </a:r>
            <a:r>
              <a:rPr sz="2400" b="1" spc="-120" dirty="0">
                <a:solidFill>
                  <a:srgbClr val="FFB12B"/>
                </a:solidFill>
                <a:latin typeface="Arial"/>
                <a:cs typeface="Arial"/>
              </a:rPr>
              <a:t> </a:t>
            </a:r>
            <a:r>
              <a:rPr sz="2400" b="1" spc="90" dirty="0">
                <a:solidFill>
                  <a:srgbClr val="FFB12B"/>
                </a:solidFill>
                <a:latin typeface="Arial"/>
                <a:cs typeface="Arial"/>
              </a:rPr>
              <a:t>the</a:t>
            </a:r>
            <a:r>
              <a:rPr sz="2400" b="1" spc="-114" dirty="0">
                <a:solidFill>
                  <a:srgbClr val="FFB12B"/>
                </a:solidFill>
                <a:latin typeface="Arial"/>
                <a:cs typeface="Arial"/>
              </a:rPr>
              <a:t> </a:t>
            </a:r>
            <a:r>
              <a:rPr sz="2400" b="1" spc="95" dirty="0">
                <a:solidFill>
                  <a:srgbClr val="FFB12B"/>
                </a:solidFill>
                <a:latin typeface="Arial"/>
                <a:cs typeface="Arial"/>
              </a:rPr>
              <a:t>BDC</a:t>
            </a:r>
            <a:endParaRPr sz="24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546310" y="3973109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16182" y="28574"/>
                </a:moveTo>
                <a:lnTo>
                  <a:pt x="12392" y="28574"/>
                </a:lnTo>
                <a:lnTo>
                  <a:pt x="10570" y="28212"/>
                </a:lnTo>
                <a:lnTo>
                  <a:pt x="0" y="16182"/>
                </a:lnTo>
                <a:lnTo>
                  <a:pt x="0" y="12392"/>
                </a:lnTo>
                <a:lnTo>
                  <a:pt x="12392" y="0"/>
                </a:lnTo>
                <a:lnTo>
                  <a:pt x="16182" y="0"/>
                </a:lnTo>
                <a:lnTo>
                  <a:pt x="28575" y="14287"/>
                </a:lnTo>
                <a:lnTo>
                  <a:pt x="28574" y="16182"/>
                </a:lnTo>
                <a:lnTo>
                  <a:pt x="16182" y="2857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546310" y="4392209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16182" y="28574"/>
                </a:moveTo>
                <a:lnTo>
                  <a:pt x="12392" y="28574"/>
                </a:lnTo>
                <a:lnTo>
                  <a:pt x="10570" y="28212"/>
                </a:lnTo>
                <a:lnTo>
                  <a:pt x="0" y="16182"/>
                </a:lnTo>
                <a:lnTo>
                  <a:pt x="0" y="12392"/>
                </a:lnTo>
                <a:lnTo>
                  <a:pt x="12392" y="0"/>
                </a:lnTo>
                <a:lnTo>
                  <a:pt x="16182" y="0"/>
                </a:lnTo>
                <a:lnTo>
                  <a:pt x="28575" y="14287"/>
                </a:lnTo>
                <a:lnTo>
                  <a:pt x="28574" y="16182"/>
                </a:lnTo>
                <a:lnTo>
                  <a:pt x="16182" y="2857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546310" y="4811309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16182" y="28574"/>
                </a:moveTo>
                <a:lnTo>
                  <a:pt x="12392" y="28574"/>
                </a:lnTo>
                <a:lnTo>
                  <a:pt x="10570" y="28212"/>
                </a:lnTo>
                <a:lnTo>
                  <a:pt x="0" y="16182"/>
                </a:lnTo>
                <a:lnTo>
                  <a:pt x="0" y="12392"/>
                </a:lnTo>
                <a:lnTo>
                  <a:pt x="12392" y="0"/>
                </a:lnTo>
                <a:lnTo>
                  <a:pt x="16182" y="0"/>
                </a:lnTo>
                <a:lnTo>
                  <a:pt x="28575" y="14287"/>
                </a:lnTo>
                <a:lnTo>
                  <a:pt x="28574" y="16182"/>
                </a:lnTo>
                <a:lnTo>
                  <a:pt x="16182" y="2857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5654161" y="3823877"/>
            <a:ext cx="1784985" cy="1073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7500"/>
              </a:lnSpc>
              <a:spcBef>
                <a:spcPts val="100"/>
              </a:spcBef>
            </a:pPr>
            <a:r>
              <a:rPr sz="1000" dirty="0">
                <a:solidFill>
                  <a:srgbClr val="FFFFFF"/>
                </a:solidFill>
                <a:latin typeface="Lucida Sans"/>
                <a:cs typeface="Lucida Sans"/>
              </a:rPr>
              <a:t>The</a:t>
            </a:r>
            <a:r>
              <a:rPr sz="1000" spc="-6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85" dirty="0">
                <a:solidFill>
                  <a:srgbClr val="FFFFFF"/>
                </a:solidFill>
                <a:latin typeface="Lucida Sans"/>
                <a:cs typeface="Lucida Sans"/>
              </a:rPr>
              <a:t>BDC</a:t>
            </a:r>
            <a:r>
              <a:rPr sz="1000" spc="-6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30" dirty="0">
                <a:solidFill>
                  <a:srgbClr val="FFFFFF"/>
                </a:solidFill>
                <a:latin typeface="Lucida Sans"/>
                <a:cs typeface="Lucida Sans"/>
              </a:rPr>
              <a:t>is</a:t>
            </a:r>
            <a:r>
              <a:rPr sz="1000" spc="-6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Lucida Sans"/>
                <a:cs typeface="Lucida Sans"/>
              </a:rPr>
              <a:t>home</a:t>
            </a:r>
            <a:r>
              <a:rPr sz="1000" spc="-6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Lucida Sans"/>
                <a:cs typeface="Lucida Sans"/>
              </a:rPr>
              <a:t>to</a:t>
            </a:r>
            <a:r>
              <a:rPr sz="1000" spc="-6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Lucida Sans"/>
                <a:cs typeface="Lucida Sans"/>
              </a:rPr>
              <a:t>over</a:t>
            </a:r>
            <a:r>
              <a:rPr sz="1000" spc="-6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65" dirty="0">
                <a:solidFill>
                  <a:srgbClr val="FFFFFF"/>
                </a:solidFill>
                <a:latin typeface="Lucida Sans"/>
                <a:cs typeface="Lucida Sans"/>
              </a:rPr>
              <a:t>100 </a:t>
            </a:r>
            <a:r>
              <a:rPr sz="1000" spc="-10" dirty="0">
                <a:solidFill>
                  <a:srgbClr val="FFFFFF"/>
                </a:solidFill>
                <a:latin typeface="Lucida Sans"/>
                <a:cs typeface="Lucida Sans"/>
              </a:rPr>
              <a:t>companies</a:t>
            </a:r>
            <a:endParaRPr sz="1000">
              <a:latin typeface="Lucida Sans"/>
              <a:cs typeface="Lucida Sans"/>
            </a:endParaRPr>
          </a:p>
          <a:p>
            <a:pPr marL="12700" marR="96520">
              <a:lnSpc>
                <a:spcPct val="137500"/>
              </a:lnSpc>
            </a:pPr>
            <a:r>
              <a:rPr sz="1000" dirty="0">
                <a:solidFill>
                  <a:srgbClr val="FFFFFF"/>
                </a:solidFill>
                <a:latin typeface="Lucida Sans"/>
                <a:cs typeface="Lucida Sans"/>
              </a:rPr>
              <a:t>Over</a:t>
            </a:r>
            <a:r>
              <a:rPr sz="1000" spc="-4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30" dirty="0">
                <a:solidFill>
                  <a:srgbClr val="FFFFFF"/>
                </a:solidFill>
                <a:latin typeface="Lucida Sans"/>
                <a:cs typeface="Lucida Sans"/>
              </a:rPr>
              <a:t>80</a:t>
            </a:r>
            <a:r>
              <a:rPr sz="1000" spc="-4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30" dirty="0">
                <a:solidFill>
                  <a:srgbClr val="FFFFFF"/>
                </a:solidFill>
                <a:latin typeface="Lucida Sans"/>
                <a:cs typeface="Lucida Sans"/>
              </a:rPr>
              <a:t>exhibitions</a:t>
            </a:r>
            <a:r>
              <a:rPr sz="1000" spc="-4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Lucida Sans"/>
                <a:cs typeface="Lucida Sans"/>
              </a:rPr>
              <a:t>and</a:t>
            </a:r>
            <a:r>
              <a:rPr sz="1000" spc="-4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90" dirty="0">
                <a:solidFill>
                  <a:srgbClr val="FFFFFF"/>
                </a:solidFill>
                <a:latin typeface="Lucida Sans"/>
                <a:cs typeface="Lucida Sans"/>
              </a:rPr>
              <a:t>150 </a:t>
            </a:r>
            <a:r>
              <a:rPr sz="1000" dirty="0">
                <a:solidFill>
                  <a:srgbClr val="FFFFFF"/>
                </a:solidFill>
                <a:latin typeface="Lucida Sans"/>
                <a:cs typeface="Lucida Sans"/>
              </a:rPr>
              <a:t>conferences</a:t>
            </a:r>
            <a:r>
              <a:rPr sz="1000" spc="-4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dirty="0">
                <a:solidFill>
                  <a:srgbClr val="FFFFFF"/>
                </a:solidFill>
                <a:latin typeface="Lucida Sans"/>
                <a:cs typeface="Lucida Sans"/>
              </a:rPr>
              <a:t>each</a:t>
            </a:r>
            <a:r>
              <a:rPr sz="1000" spc="-4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Lucida Sans"/>
                <a:cs typeface="Lucida Sans"/>
              </a:rPr>
              <a:t>year </a:t>
            </a:r>
            <a:r>
              <a:rPr sz="1000" spc="-10" dirty="0">
                <a:solidFill>
                  <a:srgbClr val="FFFFFF"/>
                </a:solidFill>
                <a:latin typeface="Lucida Sans"/>
                <a:cs typeface="Lucida Sans"/>
              </a:rPr>
              <a:t>Certified</a:t>
            </a:r>
            <a:r>
              <a:rPr sz="1000" spc="5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dirty="0">
                <a:solidFill>
                  <a:srgbClr val="FFFFFF"/>
                </a:solidFill>
                <a:latin typeface="Lucida Sans"/>
                <a:cs typeface="Lucida Sans"/>
              </a:rPr>
              <a:t>BCorp</a:t>
            </a:r>
            <a:r>
              <a:rPr sz="1000" spc="5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Lucida Sans"/>
                <a:cs typeface="Lucida Sans"/>
              </a:rPr>
              <a:t>Company</a:t>
            </a:r>
            <a:endParaRPr sz="1000">
              <a:latin typeface="Lucida Sans"/>
              <a:cs typeface="Lucida San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8114623" y="3972636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16182" y="28574"/>
                </a:moveTo>
                <a:lnTo>
                  <a:pt x="12392" y="28574"/>
                </a:lnTo>
                <a:lnTo>
                  <a:pt x="10570" y="28212"/>
                </a:lnTo>
                <a:lnTo>
                  <a:pt x="0" y="16182"/>
                </a:lnTo>
                <a:lnTo>
                  <a:pt x="0" y="12392"/>
                </a:lnTo>
                <a:lnTo>
                  <a:pt x="12392" y="0"/>
                </a:lnTo>
                <a:lnTo>
                  <a:pt x="16182" y="0"/>
                </a:lnTo>
                <a:lnTo>
                  <a:pt x="28575" y="14287"/>
                </a:lnTo>
                <a:lnTo>
                  <a:pt x="28574" y="16182"/>
                </a:lnTo>
                <a:lnTo>
                  <a:pt x="16182" y="2857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114623" y="4601286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16182" y="28574"/>
                </a:moveTo>
                <a:lnTo>
                  <a:pt x="12392" y="28574"/>
                </a:lnTo>
                <a:lnTo>
                  <a:pt x="10570" y="28212"/>
                </a:lnTo>
                <a:lnTo>
                  <a:pt x="0" y="16182"/>
                </a:lnTo>
                <a:lnTo>
                  <a:pt x="0" y="12392"/>
                </a:lnTo>
                <a:lnTo>
                  <a:pt x="12392" y="0"/>
                </a:lnTo>
                <a:lnTo>
                  <a:pt x="16182" y="0"/>
                </a:lnTo>
                <a:lnTo>
                  <a:pt x="28575" y="14287"/>
                </a:lnTo>
                <a:lnTo>
                  <a:pt x="28574" y="16182"/>
                </a:lnTo>
                <a:lnTo>
                  <a:pt x="16182" y="2857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8222474" y="3823404"/>
            <a:ext cx="2019935" cy="1073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9685">
              <a:lnSpc>
                <a:spcPct val="137500"/>
              </a:lnSpc>
              <a:spcBef>
                <a:spcPts val="100"/>
              </a:spcBef>
            </a:pPr>
            <a:r>
              <a:rPr sz="1000" spc="-20" dirty="0">
                <a:solidFill>
                  <a:srgbClr val="FFFFFF"/>
                </a:solidFill>
                <a:latin typeface="Lucida Sans"/>
                <a:cs typeface="Lucida Sans"/>
              </a:rPr>
              <a:t>Originally</a:t>
            </a:r>
            <a:r>
              <a:rPr sz="1000" spc="-6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Lucida Sans"/>
                <a:cs typeface="Lucida Sans"/>
              </a:rPr>
              <a:t>the</a:t>
            </a:r>
            <a:r>
              <a:rPr sz="1000" spc="-5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dirty="0">
                <a:solidFill>
                  <a:srgbClr val="FFFFFF"/>
                </a:solidFill>
                <a:latin typeface="Lucida Sans"/>
                <a:cs typeface="Lucida Sans"/>
              </a:rPr>
              <a:t>Royal</a:t>
            </a:r>
            <a:r>
              <a:rPr sz="1000" spc="-5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Lucida Sans"/>
                <a:cs typeface="Lucida Sans"/>
              </a:rPr>
              <a:t>Agricultural </a:t>
            </a:r>
            <a:r>
              <a:rPr sz="1000" spc="-45" dirty="0">
                <a:solidFill>
                  <a:srgbClr val="FFFFFF"/>
                </a:solidFill>
                <a:latin typeface="Lucida Sans"/>
                <a:cs typeface="Lucida Sans"/>
              </a:rPr>
              <a:t>Hall,</a:t>
            </a:r>
            <a:r>
              <a:rPr sz="1000" spc="-5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Lucida Sans"/>
                <a:cs typeface="Lucida Sans"/>
              </a:rPr>
              <a:t>the</a:t>
            </a:r>
            <a:r>
              <a:rPr sz="1000" spc="-5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Lucida Sans"/>
                <a:cs typeface="Lucida Sans"/>
              </a:rPr>
              <a:t>venue</a:t>
            </a:r>
            <a:r>
              <a:rPr sz="1000" spc="-5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dirty="0">
                <a:solidFill>
                  <a:srgbClr val="FFFFFF"/>
                </a:solidFill>
                <a:latin typeface="Lucida Sans"/>
                <a:cs typeface="Lucida Sans"/>
              </a:rPr>
              <a:t>was</a:t>
            </a:r>
            <a:r>
              <a:rPr sz="1000" spc="-5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30" dirty="0">
                <a:solidFill>
                  <a:srgbClr val="FFFFFF"/>
                </a:solidFill>
                <a:latin typeface="Lucida Sans"/>
                <a:cs typeface="Lucida Sans"/>
              </a:rPr>
              <a:t>built</a:t>
            </a:r>
            <a:r>
              <a:rPr sz="1000" spc="-5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Lucida Sans"/>
                <a:cs typeface="Lucida Sans"/>
              </a:rPr>
              <a:t>over</a:t>
            </a:r>
            <a:r>
              <a:rPr sz="1000" spc="-5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70" dirty="0">
                <a:solidFill>
                  <a:srgbClr val="FFFFFF"/>
                </a:solidFill>
                <a:latin typeface="Lucida Sans"/>
                <a:cs typeface="Lucida Sans"/>
              </a:rPr>
              <a:t>160 </a:t>
            </a:r>
            <a:r>
              <a:rPr sz="1000" spc="-25" dirty="0">
                <a:solidFill>
                  <a:srgbClr val="FFFFFF"/>
                </a:solidFill>
                <a:latin typeface="Lucida Sans"/>
                <a:cs typeface="Lucida Sans"/>
              </a:rPr>
              <a:t>years</a:t>
            </a:r>
            <a:r>
              <a:rPr sz="1000" spc="-4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25" dirty="0">
                <a:solidFill>
                  <a:srgbClr val="FFFFFF"/>
                </a:solidFill>
                <a:latin typeface="Lucida Sans"/>
                <a:cs typeface="Lucida Sans"/>
              </a:rPr>
              <a:t>ago</a:t>
            </a:r>
            <a:endParaRPr sz="1000">
              <a:latin typeface="Lucida Sans"/>
              <a:cs typeface="Lucida Sans"/>
            </a:endParaRPr>
          </a:p>
          <a:p>
            <a:pPr marL="12700" marR="5080">
              <a:lnSpc>
                <a:spcPct val="137500"/>
              </a:lnSpc>
            </a:pPr>
            <a:r>
              <a:rPr sz="1000" dirty="0">
                <a:solidFill>
                  <a:srgbClr val="FFFFFF"/>
                </a:solidFill>
                <a:latin typeface="Lucida Sans"/>
                <a:cs typeface="Lucida Sans"/>
              </a:rPr>
              <a:t>Close</a:t>
            </a:r>
            <a:r>
              <a:rPr sz="1000" spc="-3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Lucida Sans"/>
                <a:cs typeface="Lucida Sans"/>
              </a:rPr>
              <a:t>to</a:t>
            </a:r>
            <a:r>
              <a:rPr sz="1000" spc="-3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dirty="0">
                <a:solidFill>
                  <a:srgbClr val="FFFFFF"/>
                </a:solidFill>
                <a:latin typeface="Lucida Sans"/>
                <a:cs typeface="Lucida Sans"/>
              </a:rPr>
              <a:t>one</a:t>
            </a:r>
            <a:r>
              <a:rPr sz="1000" spc="-3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25" dirty="0">
                <a:solidFill>
                  <a:srgbClr val="FFFFFF"/>
                </a:solidFill>
                <a:latin typeface="Lucida Sans"/>
                <a:cs typeface="Lucida Sans"/>
              </a:rPr>
              <a:t>million</a:t>
            </a:r>
            <a:r>
              <a:rPr sz="1000" spc="-30" dirty="0">
                <a:solidFill>
                  <a:srgbClr val="FFFFFF"/>
                </a:solidFill>
                <a:latin typeface="Lucida Sans"/>
                <a:cs typeface="Lucida Sans"/>
              </a:rPr>
              <a:t> visitors </a:t>
            </a:r>
            <a:r>
              <a:rPr sz="1000" spc="-20" dirty="0">
                <a:solidFill>
                  <a:srgbClr val="FFFFFF"/>
                </a:solidFill>
                <a:latin typeface="Lucida Sans"/>
                <a:cs typeface="Lucida Sans"/>
              </a:rPr>
              <a:t>each year</a:t>
            </a:r>
            <a:endParaRPr sz="1000">
              <a:latin typeface="Lucida Sans"/>
              <a:cs typeface="Lucida Sans"/>
            </a:endParaRPr>
          </a:p>
        </p:txBody>
      </p:sp>
      <p:pic>
        <p:nvPicPr>
          <p:cNvPr id="20" name="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712191" y="2402881"/>
            <a:ext cx="142875" cy="125015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417698" y="5750401"/>
            <a:ext cx="1904999" cy="1304924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694168" y="2614945"/>
            <a:ext cx="180900" cy="125015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365864" y="5738541"/>
            <a:ext cx="1905063" cy="1314449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341181" y="5738541"/>
            <a:ext cx="1904999" cy="1304924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712196" y="909498"/>
            <a:ext cx="143495" cy="142875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8700790" y="1969822"/>
            <a:ext cx="161738" cy="142874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4393015" y="5744471"/>
            <a:ext cx="1904999" cy="1314449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694199" y="1121562"/>
            <a:ext cx="180446" cy="142875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8696157" y="1342557"/>
            <a:ext cx="171369" cy="125015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8693609" y="1544687"/>
            <a:ext cx="181630" cy="144437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8694199" y="2181886"/>
            <a:ext cx="180446" cy="142875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8713863" y="1757757"/>
            <a:ext cx="133343" cy="142875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8701346" y="2818080"/>
            <a:ext cx="161750" cy="161924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8666143" y="3043956"/>
            <a:ext cx="199783" cy="123539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8676352" y="3234296"/>
            <a:ext cx="192955" cy="361447"/>
          </a:xfrm>
          <a:prstGeom prst="rect">
            <a:avLst/>
          </a:prstGeom>
        </p:spPr>
      </p:pic>
      <p:sp>
        <p:nvSpPr>
          <p:cNvPr id="36" name="object 36"/>
          <p:cNvSpPr txBox="1"/>
          <p:nvPr/>
        </p:nvSpPr>
        <p:spPr>
          <a:xfrm>
            <a:off x="8950135" y="918520"/>
            <a:ext cx="937260" cy="3594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solidFill>
                  <a:srgbClr val="FFFFFF"/>
                </a:solidFill>
                <a:latin typeface="Lucida Sans"/>
                <a:cs typeface="Lucida Sans"/>
              </a:rPr>
              <a:t>Fully</a:t>
            </a:r>
            <a:r>
              <a:rPr sz="800" spc="-6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Lucida Sans"/>
                <a:cs typeface="Lucida Sans"/>
              </a:rPr>
              <a:t>accessible</a:t>
            </a:r>
            <a:endParaRPr sz="800">
              <a:latin typeface="Lucida Sans"/>
              <a:cs typeface="Lucida Sans"/>
            </a:endParaRPr>
          </a:p>
          <a:p>
            <a:pPr marL="12700">
              <a:lnSpc>
                <a:spcPct val="100000"/>
              </a:lnSpc>
              <a:spcBef>
                <a:spcPts val="705"/>
              </a:spcBef>
            </a:pPr>
            <a:r>
              <a:rPr sz="800" dirty="0">
                <a:solidFill>
                  <a:srgbClr val="FFFFFF"/>
                </a:solidFill>
                <a:latin typeface="Lucida Sans"/>
                <a:cs typeface="Lucida Sans"/>
              </a:rPr>
              <a:t>Dedicated</a:t>
            </a:r>
            <a:r>
              <a:rPr sz="800" spc="4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Lucida Sans"/>
                <a:cs typeface="Lucida Sans"/>
              </a:rPr>
              <a:t>support</a:t>
            </a:r>
            <a:endParaRPr sz="800">
              <a:latin typeface="Lucida Sans"/>
              <a:cs typeface="Lucida Sans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8950135" y="1341854"/>
            <a:ext cx="69723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FFFFFF"/>
                </a:solidFill>
                <a:latin typeface="Lucida Sans"/>
                <a:cs typeface="Lucida Sans"/>
              </a:rPr>
              <a:t>Cycle</a:t>
            </a:r>
            <a:r>
              <a:rPr sz="800" spc="7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Lucida Sans"/>
                <a:cs typeface="Lucida Sans"/>
              </a:rPr>
              <a:t>storage</a:t>
            </a:r>
            <a:endParaRPr sz="800">
              <a:latin typeface="Lucida Sans"/>
              <a:cs typeface="Lucida Sans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8950135" y="1553521"/>
            <a:ext cx="90868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solidFill>
                  <a:srgbClr val="FFFFFF"/>
                </a:solidFill>
                <a:latin typeface="Lucida Sans"/>
                <a:cs typeface="Lucida Sans"/>
              </a:rPr>
              <a:t>Hospitality</a:t>
            </a:r>
            <a:r>
              <a:rPr sz="800" spc="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800" dirty="0">
                <a:solidFill>
                  <a:srgbClr val="FFFFFF"/>
                </a:solidFill>
                <a:latin typeface="Lucida Sans"/>
                <a:cs typeface="Lucida Sans"/>
              </a:rPr>
              <a:t>on-</a:t>
            </a:r>
            <a:r>
              <a:rPr sz="800" spc="-20" dirty="0">
                <a:solidFill>
                  <a:srgbClr val="FFFFFF"/>
                </a:solidFill>
                <a:latin typeface="Lucida Sans"/>
                <a:cs typeface="Lucida Sans"/>
              </a:rPr>
              <a:t>site</a:t>
            </a:r>
            <a:endParaRPr sz="800">
              <a:latin typeface="Lucida Sans"/>
              <a:cs typeface="Lucida Sans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8950135" y="1765189"/>
            <a:ext cx="98361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20" dirty="0">
                <a:solidFill>
                  <a:srgbClr val="FFFFFF"/>
                </a:solidFill>
                <a:latin typeface="Lucida Sans"/>
                <a:cs typeface="Lucida Sans"/>
              </a:rPr>
              <a:t>24-</a:t>
            </a:r>
            <a:r>
              <a:rPr sz="800" spc="-45" dirty="0">
                <a:solidFill>
                  <a:srgbClr val="FFFFFF"/>
                </a:solidFill>
                <a:latin typeface="Lucida Sans"/>
                <a:cs typeface="Lucida Sans"/>
              </a:rPr>
              <a:t>hr</a:t>
            </a:r>
            <a:r>
              <a:rPr sz="800" spc="-2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Lucida Sans"/>
                <a:cs typeface="Lucida Sans"/>
              </a:rPr>
              <a:t>secure</a:t>
            </a:r>
            <a:r>
              <a:rPr sz="800" spc="-2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Lucida Sans"/>
                <a:cs typeface="Lucida Sans"/>
              </a:rPr>
              <a:t>access</a:t>
            </a:r>
            <a:endParaRPr sz="800">
              <a:latin typeface="Lucida Sans"/>
              <a:cs typeface="Lucida Sans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8950135" y="1976856"/>
            <a:ext cx="77787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FFFFFF"/>
                </a:solidFill>
                <a:latin typeface="Lucida Sans"/>
                <a:cs typeface="Lucida Sans"/>
              </a:rPr>
              <a:t>On-</a:t>
            </a:r>
            <a:r>
              <a:rPr sz="800" spc="-10" dirty="0">
                <a:solidFill>
                  <a:srgbClr val="FFFFFF"/>
                </a:solidFill>
                <a:latin typeface="Lucida Sans"/>
                <a:cs typeface="Lucida Sans"/>
              </a:rPr>
              <a:t>site</a:t>
            </a:r>
            <a:r>
              <a:rPr sz="800" spc="4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Lucida Sans"/>
                <a:cs typeface="Lucida Sans"/>
              </a:rPr>
              <a:t>parking</a:t>
            </a:r>
            <a:endParaRPr sz="800">
              <a:latin typeface="Lucida Sans"/>
              <a:cs typeface="Lucida Sans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8950135" y="2188523"/>
            <a:ext cx="909319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FFFFFF"/>
                </a:solidFill>
                <a:latin typeface="Lucida Sans"/>
                <a:cs typeface="Lucida Sans"/>
              </a:rPr>
              <a:t>Advanced</a:t>
            </a:r>
            <a:r>
              <a:rPr sz="800" spc="5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Lucida Sans"/>
                <a:cs typeface="Lucida Sans"/>
              </a:rPr>
              <a:t>comms</a:t>
            </a:r>
            <a:endParaRPr sz="800">
              <a:latin typeface="Lucida Sans"/>
              <a:cs typeface="Lucida Sans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8950135" y="2400191"/>
            <a:ext cx="81915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FFFFFF"/>
                </a:solidFill>
                <a:latin typeface="Lucida Sans"/>
                <a:cs typeface="Lucida Sans"/>
              </a:rPr>
              <a:t>On-</a:t>
            </a:r>
            <a:r>
              <a:rPr sz="800" spc="-10" dirty="0">
                <a:solidFill>
                  <a:srgbClr val="FFFFFF"/>
                </a:solidFill>
                <a:latin typeface="Lucida Sans"/>
                <a:cs typeface="Lucida Sans"/>
              </a:rPr>
              <a:t>site</a:t>
            </a:r>
            <a:r>
              <a:rPr sz="800" spc="4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Lucida Sans"/>
                <a:cs typeface="Lucida Sans"/>
              </a:rPr>
              <a:t>showers</a:t>
            </a:r>
            <a:endParaRPr sz="800">
              <a:latin typeface="Lucida Sans"/>
              <a:cs typeface="Lucida Sans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8950135" y="2611858"/>
            <a:ext cx="124206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solidFill>
                  <a:srgbClr val="FFFFFF"/>
                </a:solidFill>
                <a:latin typeface="Lucida Sans"/>
                <a:cs typeface="Lucida Sans"/>
              </a:rPr>
              <a:t>Networking</a:t>
            </a:r>
            <a:r>
              <a:rPr sz="800" spc="-4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Lucida Sans"/>
                <a:cs typeface="Lucida Sans"/>
              </a:rPr>
              <a:t>&amp;</a:t>
            </a:r>
            <a:r>
              <a:rPr sz="800" spc="-3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Lucida Sans"/>
                <a:cs typeface="Lucida Sans"/>
              </a:rPr>
              <a:t>broadband</a:t>
            </a:r>
            <a:endParaRPr sz="800">
              <a:latin typeface="Lucida Sans"/>
              <a:cs typeface="Lucida Sans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8950135" y="2823525"/>
            <a:ext cx="92646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FFFFFF"/>
                </a:solidFill>
                <a:latin typeface="Lucida Sans"/>
                <a:cs typeface="Lucida Sans"/>
              </a:rPr>
              <a:t>Advanced</a:t>
            </a:r>
            <a:r>
              <a:rPr sz="800" spc="5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Lucida Sans"/>
                <a:cs typeface="Lucida Sans"/>
              </a:rPr>
              <a:t>security</a:t>
            </a:r>
            <a:endParaRPr sz="800">
              <a:latin typeface="Lucida Sans"/>
              <a:cs typeface="Lucida Sans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8950135" y="3035193"/>
            <a:ext cx="58737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FFFFFF"/>
                </a:solidFill>
                <a:latin typeface="Lucida Sans"/>
                <a:cs typeface="Lucida Sans"/>
              </a:rPr>
              <a:t>Onsite</a:t>
            </a:r>
            <a:r>
              <a:rPr sz="800" spc="-6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800" spc="-25" dirty="0">
                <a:solidFill>
                  <a:srgbClr val="FFFFFF"/>
                </a:solidFill>
                <a:latin typeface="Lucida Sans"/>
                <a:cs typeface="Lucida Sans"/>
              </a:rPr>
              <a:t>gym</a:t>
            </a:r>
            <a:endParaRPr sz="800">
              <a:latin typeface="Lucida Sans"/>
              <a:cs typeface="Lucida Sans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8950135" y="3246860"/>
            <a:ext cx="62166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FFFFFF"/>
                </a:solidFill>
                <a:latin typeface="Lucida Sans"/>
                <a:cs typeface="Lucida Sans"/>
              </a:rPr>
              <a:t>Onsite</a:t>
            </a:r>
            <a:r>
              <a:rPr sz="800" spc="-6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Lucida Sans"/>
                <a:cs typeface="Lucida Sans"/>
              </a:rPr>
              <a:t>hotel</a:t>
            </a:r>
            <a:endParaRPr sz="800">
              <a:latin typeface="Lucida Sans"/>
              <a:cs typeface="Lucida Sans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8950135" y="3458527"/>
            <a:ext cx="102171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FFFFFF"/>
                </a:solidFill>
                <a:latin typeface="Lucida Sans"/>
                <a:cs typeface="Lucida Sans"/>
              </a:rPr>
              <a:t>Onsite</a:t>
            </a:r>
            <a:r>
              <a:rPr sz="800" spc="-3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800" spc="-20" dirty="0">
                <a:solidFill>
                  <a:srgbClr val="FFFFFF"/>
                </a:solidFill>
                <a:latin typeface="Lucida Sans"/>
                <a:cs typeface="Lucida Sans"/>
              </a:rPr>
              <a:t>support</a:t>
            </a:r>
            <a:r>
              <a:rPr sz="800" spc="-2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800" spc="-20" dirty="0">
                <a:solidFill>
                  <a:srgbClr val="FFFFFF"/>
                </a:solidFill>
                <a:latin typeface="Lucida Sans"/>
                <a:cs typeface="Lucida Sans"/>
              </a:rPr>
              <a:t>team</a:t>
            </a:r>
            <a:endParaRPr sz="800">
              <a:latin typeface="Lucida Sans"/>
              <a:cs typeface="Lucida Sans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8760344" y="781893"/>
            <a:ext cx="711835" cy="0"/>
          </a:xfrm>
          <a:custGeom>
            <a:avLst/>
            <a:gdLst/>
            <a:ahLst/>
            <a:cxnLst/>
            <a:rect l="l" t="t" r="r" b="b"/>
            <a:pathLst>
              <a:path w="711834">
                <a:moveTo>
                  <a:pt x="0" y="0"/>
                </a:moveTo>
                <a:lnTo>
                  <a:pt x="711392" y="0"/>
                </a:lnTo>
              </a:path>
            </a:pathLst>
          </a:custGeom>
          <a:ln w="19049">
            <a:solidFill>
              <a:srgbClr val="FFB12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 txBox="1">
            <a:spLocks noGrp="1"/>
          </p:cNvSpPr>
          <p:nvPr>
            <p:ph type="title"/>
          </p:nvPr>
        </p:nvSpPr>
        <p:spPr>
          <a:xfrm>
            <a:off x="8747644" y="315998"/>
            <a:ext cx="13696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>
                <a:solidFill>
                  <a:srgbClr val="FFB12B"/>
                </a:solidFill>
              </a:rPr>
              <a:t>Facilities</a:t>
            </a:r>
          </a:p>
        </p:txBody>
      </p:sp>
      <p:pic>
        <p:nvPicPr>
          <p:cNvPr id="50" name="object 50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5451013" y="2206956"/>
            <a:ext cx="828674" cy="828674"/>
          </a:xfrm>
          <a:prstGeom prst="rect">
            <a:avLst/>
          </a:prstGeom>
        </p:spPr>
      </p:pic>
      <p:sp>
        <p:nvSpPr>
          <p:cNvPr id="51" name="object 51"/>
          <p:cNvSpPr txBox="1"/>
          <p:nvPr/>
        </p:nvSpPr>
        <p:spPr>
          <a:xfrm>
            <a:off x="475556" y="371048"/>
            <a:ext cx="134493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FFB12B"/>
                </a:solidFill>
                <a:latin typeface="Arial"/>
                <a:cs typeface="Arial"/>
              </a:rPr>
              <a:t>Location</a:t>
            </a:r>
            <a:endParaRPr sz="2400">
              <a:latin typeface="Arial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2259481" y="327569"/>
            <a:ext cx="2813685" cy="8826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2500"/>
              </a:lnSpc>
              <a:spcBef>
                <a:spcPts val="100"/>
              </a:spcBef>
            </a:pPr>
            <a:r>
              <a:rPr sz="1000" dirty="0">
                <a:solidFill>
                  <a:srgbClr val="FFFFFF"/>
                </a:solidFill>
                <a:latin typeface="Lucida Sans"/>
                <a:cs typeface="Lucida Sans"/>
              </a:rPr>
              <a:t>The</a:t>
            </a:r>
            <a:r>
              <a:rPr sz="1000" spc="-6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85" dirty="0">
                <a:solidFill>
                  <a:srgbClr val="FFFFFF"/>
                </a:solidFill>
                <a:latin typeface="Lucida Sans"/>
                <a:cs typeface="Lucida Sans"/>
              </a:rPr>
              <a:t>BDC</a:t>
            </a:r>
            <a:r>
              <a:rPr sz="1000" spc="-5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30" dirty="0">
                <a:solidFill>
                  <a:srgbClr val="FFFFFF"/>
                </a:solidFill>
                <a:latin typeface="Lucida Sans"/>
                <a:cs typeface="Lucida Sans"/>
              </a:rPr>
              <a:t>is</a:t>
            </a:r>
            <a:r>
              <a:rPr sz="1000" spc="-5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Lucida Sans"/>
                <a:cs typeface="Lucida Sans"/>
              </a:rPr>
              <a:t>home</a:t>
            </a:r>
            <a:r>
              <a:rPr sz="1000" spc="-6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Lucida Sans"/>
                <a:cs typeface="Lucida Sans"/>
              </a:rPr>
              <a:t>to</a:t>
            </a:r>
            <a:r>
              <a:rPr sz="1000" spc="-5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Lucida Sans"/>
                <a:cs typeface="Lucida Sans"/>
              </a:rPr>
              <a:t>a</a:t>
            </a:r>
            <a:r>
              <a:rPr sz="1000" spc="-5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Lucida Sans"/>
                <a:cs typeface="Lucida Sans"/>
              </a:rPr>
              <a:t>portfolio</a:t>
            </a:r>
            <a:r>
              <a:rPr sz="1000" spc="-6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Lucida Sans"/>
                <a:cs typeface="Lucida Sans"/>
              </a:rPr>
              <a:t>of</a:t>
            </a:r>
            <a:r>
              <a:rPr sz="1000" spc="-5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Lucida Sans"/>
                <a:cs typeface="Lucida Sans"/>
              </a:rPr>
              <a:t>design shows</a:t>
            </a:r>
            <a:r>
              <a:rPr sz="1000" spc="-6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Lucida Sans"/>
                <a:cs typeface="Lucida Sans"/>
              </a:rPr>
              <a:t>including</a:t>
            </a:r>
            <a:r>
              <a:rPr sz="1000" spc="-5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25" dirty="0">
                <a:solidFill>
                  <a:srgbClr val="FFFFFF"/>
                </a:solidFill>
                <a:latin typeface="Lucida Sans"/>
                <a:cs typeface="Lucida Sans"/>
              </a:rPr>
              <a:t>HIX,</a:t>
            </a:r>
            <a:r>
              <a:rPr sz="1000" spc="-5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dirty="0">
                <a:solidFill>
                  <a:srgbClr val="FFFFFF"/>
                </a:solidFill>
                <a:latin typeface="Lucida Sans"/>
                <a:cs typeface="Lucida Sans"/>
              </a:rPr>
              <a:t>Surface</a:t>
            </a:r>
            <a:r>
              <a:rPr sz="1000" spc="-5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dirty="0">
                <a:solidFill>
                  <a:srgbClr val="FFFFFF"/>
                </a:solidFill>
                <a:latin typeface="Lucida Sans"/>
                <a:cs typeface="Lucida Sans"/>
              </a:rPr>
              <a:t>Design</a:t>
            </a:r>
            <a:r>
              <a:rPr sz="1000" spc="-5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Lucida Sans"/>
                <a:cs typeface="Lucida Sans"/>
              </a:rPr>
              <a:t>Show, Exclusively</a:t>
            </a:r>
            <a:r>
              <a:rPr sz="1000" spc="-25" dirty="0">
                <a:solidFill>
                  <a:srgbClr val="FFFFFF"/>
                </a:solidFill>
                <a:latin typeface="Lucida Sans"/>
                <a:cs typeface="Lucida Sans"/>
              </a:rPr>
              <a:t> Housewares,</a:t>
            </a:r>
            <a:r>
              <a:rPr sz="1000" spc="-2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Lucida Sans"/>
                <a:cs typeface="Lucida Sans"/>
              </a:rPr>
              <a:t>Light</a:t>
            </a:r>
            <a:r>
              <a:rPr sz="1000" spc="-2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Lucida Sans"/>
                <a:cs typeface="Lucida Sans"/>
              </a:rPr>
              <a:t>and</a:t>
            </a:r>
            <a:r>
              <a:rPr sz="1000" spc="-2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Lucida Sans"/>
                <a:cs typeface="Lucida Sans"/>
              </a:rPr>
              <a:t>Workspace </a:t>
            </a:r>
            <a:r>
              <a:rPr sz="1000" dirty="0">
                <a:solidFill>
                  <a:srgbClr val="FFFFFF"/>
                </a:solidFill>
                <a:latin typeface="Lucida Sans"/>
                <a:cs typeface="Lucida Sans"/>
              </a:rPr>
              <a:t>Design</a:t>
            </a:r>
            <a:r>
              <a:rPr sz="1000" spc="-6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dirty="0">
                <a:solidFill>
                  <a:srgbClr val="FFFFFF"/>
                </a:solidFill>
                <a:latin typeface="Lucida Sans"/>
                <a:cs typeface="Lucida Sans"/>
              </a:rPr>
              <a:t>Show,</a:t>
            </a:r>
            <a:r>
              <a:rPr sz="1000" spc="-6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Lucida Sans"/>
                <a:cs typeface="Lucida Sans"/>
              </a:rPr>
              <a:t>amongst</a:t>
            </a:r>
            <a:r>
              <a:rPr sz="1000" spc="-6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Lucida Sans"/>
                <a:cs typeface="Lucida Sans"/>
              </a:rPr>
              <a:t>many</a:t>
            </a:r>
            <a:r>
              <a:rPr sz="1000" spc="-6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25" dirty="0">
                <a:solidFill>
                  <a:srgbClr val="FFFFFF"/>
                </a:solidFill>
                <a:latin typeface="Lucida Sans"/>
                <a:cs typeface="Lucida Sans"/>
              </a:rPr>
              <a:t>other</a:t>
            </a:r>
            <a:r>
              <a:rPr sz="1000" spc="-6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Lucida Sans"/>
                <a:cs typeface="Lucida Sans"/>
              </a:rPr>
              <a:t>varied events.</a:t>
            </a:r>
            <a:endParaRPr sz="1000">
              <a:latin typeface="Lucida Sans"/>
              <a:cs typeface="Lucida Sans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2259481" y="1356268"/>
            <a:ext cx="2839720" cy="12255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2500"/>
              </a:lnSpc>
              <a:spcBef>
                <a:spcPts val="100"/>
              </a:spcBef>
            </a:pPr>
            <a:r>
              <a:rPr sz="1000" dirty="0">
                <a:solidFill>
                  <a:srgbClr val="FFFFFF"/>
                </a:solidFill>
                <a:latin typeface="Lucida Sans"/>
                <a:cs typeface="Lucida Sans"/>
              </a:rPr>
              <a:t>The</a:t>
            </a:r>
            <a:r>
              <a:rPr sz="1000" spc="-6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85" dirty="0">
                <a:solidFill>
                  <a:srgbClr val="FFFFFF"/>
                </a:solidFill>
                <a:latin typeface="Lucida Sans"/>
                <a:cs typeface="Lucida Sans"/>
              </a:rPr>
              <a:t>BDC</a:t>
            </a:r>
            <a:r>
              <a:rPr sz="1000" spc="-5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30" dirty="0">
                <a:solidFill>
                  <a:srgbClr val="FFFFFF"/>
                </a:solidFill>
                <a:latin typeface="Lucida Sans"/>
                <a:cs typeface="Lucida Sans"/>
              </a:rPr>
              <a:t>is</a:t>
            </a:r>
            <a:r>
              <a:rPr sz="1000" spc="-6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Lucida Sans"/>
                <a:cs typeface="Lucida Sans"/>
              </a:rPr>
              <a:t>more</a:t>
            </a:r>
            <a:r>
              <a:rPr sz="1000" spc="-5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30" dirty="0">
                <a:solidFill>
                  <a:srgbClr val="FFFFFF"/>
                </a:solidFill>
                <a:latin typeface="Lucida Sans"/>
                <a:cs typeface="Lucida Sans"/>
              </a:rPr>
              <a:t>than</a:t>
            </a:r>
            <a:r>
              <a:rPr sz="1000" spc="-5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40" dirty="0">
                <a:solidFill>
                  <a:srgbClr val="FFFFFF"/>
                </a:solidFill>
                <a:latin typeface="Lucida Sans"/>
                <a:cs typeface="Lucida Sans"/>
              </a:rPr>
              <a:t>just</a:t>
            </a:r>
            <a:r>
              <a:rPr sz="1000" spc="-6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Lucida Sans"/>
                <a:cs typeface="Lucida Sans"/>
              </a:rPr>
              <a:t>a</a:t>
            </a:r>
            <a:r>
              <a:rPr sz="1000" spc="-5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Lucida Sans"/>
                <a:cs typeface="Lucida Sans"/>
              </a:rPr>
              <a:t>showroom</a:t>
            </a:r>
            <a:r>
              <a:rPr sz="1000" spc="-5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Lucida Sans"/>
                <a:cs typeface="Lucida Sans"/>
              </a:rPr>
              <a:t>space, the</a:t>
            </a:r>
            <a:r>
              <a:rPr sz="1000" spc="-5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25" dirty="0">
                <a:solidFill>
                  <a:srgbClr val="FFFFFF"/>
                </a:solidFill>
                <a:latin typeface="Lucida Sans"/>
                <a:cs typeface="Lucida Sans"/>
              </a:rPr>
              <a:t>historic</a:t>
            </a:r>
            <a:r>
              <a:rPr sz="1000" spc="-5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Lucida Sans"/>
                <a:cs typeface="Lucida Sans"/>
              </a:rPr>
              <a:t>venue</a:t>
            </a:r>
            <a:r>
              <a:rPr sz="1000" spc="-5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30" dirty="0">
                <a:solidFill>
                  <a:srgbClr val="FFFFFF"/>
                </a:solidFill>
                <a:latin typeface="Lucida Sans"/>
                <a:cs typeface="Lucida Sans"/>
              </a:rPr>
              <a:t>is</a:t>
            </a:r>
            <a:r>
              <a:rPr sz="1000" spc="-5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Lucida Sans"/>
                <a:cs typeface="Lucida Sans"/>
              </a:rPr>
              <a:t>home</a:t>
            </a:r>
            <a:r>
              <a:rPr sz="1000" spc="-5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Lucida Sans"/>
                <a:cs typeface="Lucida Sans"/>
              </a:rPr>
              <a:t>to</a:t>
            </a:r>
            <a:r>
              <a:rPr sz="1000" spc="-5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Lucida Sans"/>
                <a:cs typeface="Lucida Sans"/>
              </a:rPr>
              <a:t>a</a:t>
            </a:r>
            <a:r>
              <a:rPr sz="1000" spc="-5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Lucida Sans"/>
                <a:cs typeface="Lucida Sans"/>
              </a:rPr>
              <a:t>vibrant community</a:t>
            </a:r>
            <a:r>
              <a:rPr sz="1000" spc="-5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Lucida Sans"/>
                <a:cs typeface="Lucida Sans"/>
              </a:rPr>
              <a:t>of</a:t>
            </a:r>
            <a:r>
              <a:rPr sz="1000" spc="-4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Lucida Sans"/>
                <a:cs typeface="Lucida Sans"/>
              </a:rPr>
              <a:t>growing</a:t>
            </a:r>
            <a:r>
              <a:rPr sz="1000" spc="-5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Lucida Sans"/>
                <a:cs typeface="Lucida Sans"/>
              </a:rPr>
              <a:t>businesses</a:t>
            </a:r>
            <a:r>
              <a:rPr sz="1000" spc="-4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30" dirty="0">
                <a:solidFill>
                  <a:srgbClr val="FFFFFF"/>
                </a:solidFill>
                <a:latin typeface="Lucida Sans"/>
                <a:cs typeface="Lucida Sans"/>
              </a:rPr>
              <a:t>from</a:t>
            </a:r>
            <a:r>
              <a:rPr sz="1000" spc="-5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Lucida Sans"/>
                <a:cs typeface="Lucida Sans"/>
              </a:rPr>
              <a:t>across </a:t>
            </a:r>
            <a:r>
              <a:rPr sz="1000" spc="-20" dirty="0">
                <a:solidFill>
                  <a:srgbClr val="FFFFFF"/>
                </a:solidFill>
                <a:latin typeface="Lucida Sans"/>
                <a:cs typeface="Lucida Sans"/>
              </a:rPr>
              <a:t>a</a:t>
            </a:r>
            <a:r>
              <a:rPr sz="1000" spc="-5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dirty="0">
                <a:solidFill>
                  <a:srgbClr val="FFFFFF"/>
                </a:solidFill>
                <a:latin typeface="Lucida Sans"/>
                <a:cs typeface="Lucida Sans"/>
              </a:rPr>
              <a:t>wide</a:t>
            </a:r>
            <a:r>
              <a:rPr sz="1000" spc="-4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Lucida Sans"/>
                <a:cs typeface="Lucida Sans"/>
              </a:rPr>
              <a:t>range</a:t>
            </a:r>
            <a:r>
              <a:rPr sz="1000" spc="-5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Lucida Sans"/>
                <a:cs typeface="Lucida Sans"/>
              </a:rPr>
              <a:t>of</a:t>
            </a:r>
            <a:r>
              <a:rPr sz="1000" spc="-4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30" dirty="0">
                <a:solidFill>
                  <a:srgbClr val="FFFFFF"/>
                </a:solidFill>
                <a:latin typeface="Lucida Sans"/>
                <a:cs typeface="Lucida Sans"/>
              </a:rPr>
              <a:t>industries</a:t>
            </a:r>
            <a:r>
              <a:rPr sz="1000" spc="-4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Lucida Sans"/>
                <a:cs typeface="Lucida Sans"/>
              </a:rPr>
              <a:t>and</a:t>
            </a:r>
            <a:r>
              <a:rPr sz="1000" spc="-5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25" dirty="0">
                <a:solidFill>
                  <a:srgbClr val="FFFFFF"/>
                </a:solidFill>
                <a:latin typeface="Lucida Sans"/>
                <a:cs typeface="Lucida Sans"/>
              </a:rPr>
              <a:t>sectors.</a:t>
            </a:r>
            <a:r>
              <a:rPr sz="1000" spc="-4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25" dirty="0">
                <a:solidFill>
                  <a:srgbClr val="FFFFFF"/>
                </a:solidFill>
                <a:latin typeface="Lucida Sans"/>
                <a:cs typeface="Lucida Sans"/>
              </a:rPr>
              <a:t>Our </a:t>
            </a:r>
            <a:r>
              <a:rPr sz="1000" spc="-20" dirty="0">
                <a:solidFill>
                  <a:srgbClr val="FFFFFF"/>
                </a:solidFill>
                <a:latin typeface="Lucida Sans"/>
                <a:cs typeface="Lucida Sans"/>
              </a:rPr>
              <a:t>residents</a:t>
            </a:r>
            <a:r>
              <a:rPr sz="1000" spc="-5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dirty="0">
                <a:solidFill>
                  <a:srgbClr val="FFFFFF"/>
                </a:solidFill>
                <a:latin typeface="Lucida Sans"/>
                <a:cs typeface="Lucida Sans"/>
              </a:rPr>
              <a:t>come</a:t>
            </a:r>
            <a:r>
              <a:rPr sz="1000" spc="-4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Lucida Sans"/>
                <a:cs typeface="Lucida Sans"/>
              </a:rPr>
              <a:t>together</a:t>
            </a:r>
            <a:r>
              <a:rPr sz="1000" spc="-4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Lucida Sans"/>
                <a:cs typeface="Lucida Sans"/>
              </a:rPr>
              <a:t>to</a:t>
            </a:r>
            <a:r>
              <a:rPr sz="1000" spc="-4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Lucida Sans"/>
                <a:cs typeface="Lucida Sans"/>
              </a:rPr>
              <a:t>create</a:t>
            </a:r>
            <a:r>
              <a:rPr sz="1000" spc="-5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Lucida Sans"/>
                <a:cs typeface="Lucida Sans"/>
              </a:rPr>
              <a:t>a</a:t>
            </a:r>
            <a:r>
              <a:rPr sz="1000" spc="-4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25" dirty="0">
                <a:solidFill>
                  <a:srgbClr val="FFFFFF"/>
                </a:solidFill>
                <a:latin typeface="Lucida Sans"/>
                <a:cs typeface="Lucida Sans"/>
              </a:rPr>
              <a:t>hub</a:t>
            </a:r>
            <a:r>
              <a:rPr sz="1000" spc="-4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25" dirty="0">
                <a:solidFill>
                  <a:srgbClr val="FFFFFF"/>
                </a:solidFill>
                <a:latin typeface="Lucida Sans"/>
                <a:cs typeface="Lucida Sans"/>
              </a:rPr>
              <a:t>of </a:t>
            </a:r>
            <a:r>
              <a:rPr sz="1000" spc="-30" dirty="0">
                <a:solidFill>
                  <a:srgbClr val="FFFFFF"/>
                </a:solidFill>
                <a:latin typeface="Lucida Sans"/>
                <a:cs typeface="Lucida Sans"/>
              </a:rPr>
              <a:t>creativity,</a:t>
            </a:r>
            <a:r>
              <a:rPr sz="1000" spc="-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25" dirty="0">
                <a:solidFill>
                  <a:srgbClr val="FFFFFF"/>
                </a:solidFill>
                <a:latin typeface="Lucida Sans"/>
                <a:cs typeface="Lucida Sans"/>
              </a:rPr>
              <a:t>entrepreneurship</a:t>
            </a:r>
            <a:r>
              <a:rPr sz="1000" spc="-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Lucida Sans"/>
                <a:cs typeface="Lucida Sans"/>
              </a:rPr>
              <a:t>and</a:t>
            </a:r>
            <a:r>
              <a:rPr sz="1000" spc="-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Lucida Sans"/>
                <a:cs typeface="Lucida Sans"/>
              </a:rPr>
              <a:t>strong </a:t>
            </a:r>
            <a:r>
              <a:rPr sz="1000" spc="-20" dirty="0">
                <a:solidFill>
                  <a:srgbClr val="FFFFFF"/>
                </a:solidFill>
                <a:latin typeface="Lucida Sans"/>
                <a:cs typeface="Lucida Sans"/>
              </a:rPr>
              <a:t>business</a:t>
            </a:r>
            <a:r>
              <a:rPr sz="1000" spc="-3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Lucida Sans"/>
                <a:cs typeface="Lucida Sans"/>
              </a:rPr>
              <a:t>networks.</a:t>
            </a:r>
            <a:endParaRPr sz="1000">
              <a:latin typeface="Lucida Sans"/>
              <a:cs typeface="Lucida Sans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2259481" y="2727868"/>
            <a:ext cx="2832100" cy="12255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2500"/>
              </a:lnSpc>
              <a:spcBef>
                <a:spcPts val="100"/>
              </a:spcBef>
            </a:pPr>
            <a:r>
              <a:rPr sz="1000" dirty="0">
                <a:solidFill>
                  <a:srgbClr val="FFFFFF"/>
                </a:solidFill>
                <a:latin typeface="Lucida Sans"/>
                <a:cs typeface="Lucida Sans"/>
              </a:rPr>
              <a:t>The</a:t>
            </a:r>
            <a:r>
              <a:rPr sz="1000" spc="-5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85" dirty="0">
                <a:solidFill>
                  <a:srgbClr val="FFFFFF"/>
                </a:solidFill>
                <a:latin typeface="Lucida Sans"/>
                <a:cs typeface="Lucida Sans"/>
              </a:rPr>
              <a:t>BDC</a:t>
            </a:r>
            <a:r>
              <a:rPr sz="1000" spc="-5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Lucida Sans"/>
                <a:cs typeface="Lucida Sans"/>
              </a:rPr>
              <a:t>team</a:t>
            </a:r>
            <a:r>
              <a:rPr sz="1000" spc="-5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30" dirty="0">
                <a:solidFill>
                  <a:srgbClr val="FFFFFF"/>
                </a:solidFill>
                <a:latin typeface="Lucida Sans"/>
                <a:cs typeface="Lucida Sans"/>
              </a:rPr>
              <a:t>arrange</a:t>
            </a:r>
            <a:r>
              <a:rPr sz="1000" spc="-5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Lucida Sans"/>
                <a:cs typeface="Lucida Sans"/>
              </a:rPr>
              <a:t>many</a:t>
            </a:r>
            <a:r>
              <a:rPr sz="1000" spc="-5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Lucida Sans"/>
                <a:cs typeface="Lucida Sans"/>
              </a:rPr>
              <a:t>networking </a:t>
            </a:r>
            <a:r>
              <a:rPr sz="1000" spc="-20" dirty="0">
                <a:solidFill>
                  <a:srgbClr val="FFFFFF"/>
                </a:solidFill>
                <a:latin typeface="Lucida Sans"/>
                <a:cs typeface="Lucida Sans"/>
              </a:rPr>
              <a:t>opportunities</a:t>
            </a:r>
            <a:r>
              <a:rPr sz="1000" spc="-3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Lucida Sans"/>
                <a:cs typeface="Lucida Sans"/>
              </a:rPr>
              <a:t>such</a:t>
            </a:r>
            <a:r>
              <a:rPr sz="1000" spc="-3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25" dirty="0">
                <a:solidFill>
                  <a:srgbClr val="FFFFFF"/>
                </a:solidFill>
                <a:latin typeface="Lucida Sans"/>
                <a:cs typeface="Lucida Sans"/>
              </a:rPr>
              <a:t>as</a:t>
            </a:r>
            <a:r>
              <a:rPr sz="1000" spc="-3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Lucida Sans"/>
                <a:cs typeface="Lucida Sans"/>
              </a:rPr>
              <a:t>tenant</a:t>
            </a:r>
            <a:r>
              <a:rPr sz="1000" spc="-30" dirty="0">
                <a:solidFill>
                  <a:srgbClr val="FFFFFF"/>
                </a:solidFill>
                <a:latin typeface="Lucida Sans"/>
                <a:cs typeface="Lucida Sans"/>
              </a:rPr>
              <a:t> breakfasts</a:t>
            </a:r>
            <a:r>
              <a:rPr sz="1000" spc="-3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25" dirty="0">
                <a:solidFill>
                  <a:srgbClr val="FFFFFF"/>
                </a:solidFill>
                <a:latin typeface="Lucida Sans"/>
                <a:cs typeface="Lucida Sans"/>
              </a:rPr>
              <a:t>and </a:t>
            </a:r>
            <a:r>
              <a:rPr sz="1000" spc="-10" dirty="0">
                <a:solidFill>
                  <a:srgbClr val="FFFFFF"/>
                </a:solidFill>
                <a:latin typeface="Lucida Sans"/>
                <a:cs typeface="Lucida Sans"/>
              </a:rPr>
              <a:t>community</a:t>
            </a:r>
            <a:r>
              <a:rPr sz="1000" spc="-5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Lucida Sans"/>
                <a:cs typeface="Lucida Sans"/>
              </a:rPr>
              <a:t>events</a:t>
            </a:r>
            <a:r>
              <a:rPr sz="1000" spc="-4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Lucida Sans"/>
                <a:cs typeface="Lucida Sans"/>
              </a:rPr>
              <a:t>such</a:t>
            </a:r>
            <a:r>
              <a:rPr sz="1000" spc="-4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25" dirty="0">
                <a:solidFill>
                  <a:srgbClr val="FFFFFF"/>
                </a:solidFill>
                <a:latin typeface="Lucida Sans"/>
                <a:cs typeface="Lucida Sans"/>
              </a:rPr>
              <a:t>as</a:t>
            </a:r>
            <a:r>
              <a:rPr sz="1000" spc="-5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30" dirty="0">
                <a:solidFill>
                  <a:srgbClr val="FFFFFF"/>
                </a:solidFill>
                <a:latin typeface="Lucida Sans"/>
                <a:cs typeface="Lucida Sans"/>
              </a:rPr>
              <a:t>afterwork</a:t>
            </a:r>
            <a:r>
              <a:rPr sz="1000" spc="-4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Lucida Sans"/>
                <a:cs typeface="Lucida Sans"/>
              </a:rPr>
              <a:t>socials</a:t>
            </a:r>
            <a:r>
              <a:rPr sz="1000" spc="-4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25" dirty="0">
                <a:solidFill>
                  <a:srgbClr val="FFFFFF"/>
                </a:solidFill>
                <a:latin typeface="Lucida Sans"/>
                <a:cs typeface="Lucida Sans"/>
              </a:rPr>
              <a:t>to </a:t>
            </a:r>
            <a:r>
              <a:rPr sz="1000" spc="-10" dirty="0">
                <a:solidFill>
                  <a:srgbClr val="FFFFFF"/>
                </a:solidFill>
                <a:latin typeface="Lucida Sans"/>
                <a:cs typeface="Lucida Sans"/>
              </a:rPr>
              <a:t>encourage</a:t>
            </a:r>
            <a:r>
              <a:rPr sz="1000" spc="-5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dirty="0">
                <a:solidFill>
                  <a:srgbClr val="FFFFFF"/>
                </a:solidFill>
                <a:latin typeface="Lucida Sans"/>
                <a:cs typeface="Lucida Sans"/>
              </a:rPr>
              <a:t>engagement</a:t>
            </a:r>
            <a:r>
              <a:rPr sz="1000" spc="-5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Lucida Sans"/>
                <a:cs typeface="Lucida Sans"/>
              </a:rPr>
              <a:t>and</a:t>
            </a:r>
            <a:r>
              <a:rPr sz="1000" spc="-5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Lucida Sans"/>
                <a:cs typeface="Lucida Sans"/>
              </a:rPr>
              <a:t>collaboration.</a:t>
            </a:r>
            <a:endParaRPr sz="1000">
              <a:latin typeface="Lucida Sans"/>
              <a:cs typeface="Lucida Sans"/>
            </a:endParaRPr>
          </a:p>
          <a:p>
            <a:pPr marL="12700" marR="74295">
              <a:lnSpc>
                <a:spcPct val="112500"/>
              </a:lnSpc>
            </a:pPr>
            <a:r>
              <a:rPr sz="1000" dirty="0">
                <a:solidFill>
                  <a:srgbClr val="FFFFFF"/>
                </a:solidFill>
                <a:latin typeface="Lucida Sans"/>
                <a:cs typeface="Lucida Sans"/>
              </a:rPr>
              <a:t>Recent</a:t>
            </a:r>
            <a:r>
              <a:rPr sz="1000" spc="-4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Lucida Sans"/>
                <a:cs typeface="Lucida Sans"/>
              </a:rPr>
              <a:t>additions</a:t>
            </a:r>
            <a:r>
              <a:rPr sz="1000" spc="-4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Lucida Sans"/>
                <a:cs typeface="Lucida Sans"/>
              </a:rPr>
              <a:t>to</a:t>
            </a:r>
            <a:r>
              <a:rPr sz="1000" spc="-4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Lucida Sans"/>
                <a:cs typeface="Lucida Sans"/>
              </a:rPr>
              <a:t>the</a:t>
            </a:r>
            <a:r>
              <a:rPr sz="1000" spc="-4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85" dirty="0">
                <a:solidFill>
                  <a:srgbClr val="FFFFFF"/>
                </a:solidFill>
                <a:latin typeface="Lucida Sans"/>
                <a:cs typeface="Lucida Sans"/>
              </a:rPr>
              <a:t>BDC</a:t>
            </a:r>
            <a:r>
              <a:rPr sz="1000" spc="-4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Lucida Sans"/>
                <a:cs typeface="Lucida Sans"/>
              </a:rPr>
              <a:t>network</a:t>
            </a:r>
            <a:r>
              <a:rPr sz="1000" spc="-3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Lucida Sans"/>
                <a:cs typeface="Lucida Sans"/>
              </a:rPr>
              <a:t>include Villeroy</a:t>
            </a:r>
            <a:r>
              <a:rPr sz="1000" spc="-4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Lucida Sans"/>
                <a:cs typeface="Lucida Sans"/>
              </a:rPr>
              <a:t>and</a:t>
            </a:r>
            <a:r>
              <a:rPr sz="1000" spc="-4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dirty="0">
                <a:solidFill>
                  <a:srgbClr val="FFFFFF"/>
                </a:solidFill>
                <a:latin typeface="Lucida Sans"/>
                <a:cs typeface="Lucida Sans"/>
              </a:rPr>
              <a:t>Boch,</a:t>
            </a:r>
            <a:r>
              <a:rPr sz="1000" spc="-4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25" dirty="0">
                <a:solidFill>
                  <a:srgbClr val="FFFFFF"/>
                </a:solidFill>
                <a:latin typeface="Lucida Sans"/>
                <a:cs typeface="Lucida Sans"/>
              </a:rPr>
              <a:t>Haier</a:t>
            </a:r>
            <a:r>
              <a:rPr sz="1000" spc="-4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35" dirty="0">
                <a:solidFill>
                  <a:srgbClr val="FFFFFF"/>
                </a:solidFill>
                <a:latin typeface="Lucida Sans"/>
                <a:cs typeface="Lucida Sans"/>
              </a:rPr>
              <a:t>(Hoover),</a:t>
            </a:r>
            <a:r>
              <a:rPr sz="1000" spc="-4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Lucida Sans"/>
                <a:cs typeface="Lucida Sans"/>
              </a:rPr>
              <a:t>Zumtobel and</a:t>
            </a:r>
            <a:r>
              <a:rPr sz="1000" spc="-7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50" dirty="0">
                <a:solidFill>
                  <a:srgbClr val="FFFFFF"/>
                </a:solidFill>
                <a:latin typeface="Lucida Sans"/>
                <a:cs typeface="Lucida Sans"/>
              </a:rPr>
              <a:t>GROHE</a:t>
            </a:r>
            <a:r>
              <a:rPr sz="1000" spc="-6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Lucida Sans"/>
                <a:cs typeface="Lucida Sans"/>
              </a:rPr>
              <a:t>to</a:t>
            </a:r>
            <a:r>
              <a:rPr sz="1000" spc="-6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Lucida Sans"/>
                <a:cs typeface="Lucida Sans"/>
              </a:rPr>
              <a:t>name</a:t>
            </a:r>
            <a:r>
              <a:rPr sz="1000" spc="-6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Lucida Sans"/>
                <a:cs typeface="Lucida Sans"/>
              </a:rPr>
              <a:t>a</a:t>
            </a:r>
            <a:r>
              <a:rPr sz="1000" spc="-7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Lucida Sans"/>
                <a:cs typeface="Lucida Sans"/>
              </a:rPr>
              <a:t>few.</a:t>
            </a:r>
            <a:endParaRPr sz="1000">
              <a:latin typeface="Lucida Sans"/>
              <a:cs typeface="Lucida Sans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2259481" y="4099468"/>
            <a:ext cx="2801620" cy="8826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2500"/>
              </a:lnSpc>
              <a:spcBef>
                <a:spcPts val="100"/>
              </a:spcBef>
            </a:pPr>
            <a:r>
              <a:rPr sz="1000" dirty="0">
                <a:solidFill>
                  <a:srgbClr val="FFFFFF"/>
                </a:solidFill>
                <a:latin typeface="Lucida Sans"/>
                <a:cs typeface="Lucida Sans"/>
              </a:rPr>
              <a:t>Perfectly</a:t>
            </a:r>
            <a:r>
              <a:rPr sz="1000" spc="-4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dirty="0">
                <a:solidFill>
                  <a:srgbClr val="FFFFFF"/>
                </a:solidFill>
                <a:latin typeface="Lucida Sans"/>
                <a:cs typeface="Lucida Sans"/>
              </a:rPr>
              <a:t>located</a:t>
            </a:r>
            <a:r>
              <a:rPr sz="1000" spc="-3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30" dirty="0">
                <a:solidFill>
                  <a:srgbClr val="FFFFFF"/>
                </a:solidFill>
                <a:latin typeface="Lucida Sans"/>
                <a:cs typeface="Lucida Sans"/>
              </a:rPr>
              <a:t>in</a:t>
            </a:r>
            <a:r>
              <a:rPr sz="1000" spc="-3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25" dirty="0">
                <a:solidFill>
                  <a:srgbClr val="FFFFFF"/>
                </a:solidFill>
                <a:latin typeface="Lucida Sans"/>
                <a:cs typeface="Lucida Sans"/>
              </a:rPr>
              <a:t>Angel,</a:t>
            </a:r>
            <a:r>
              <a:rPr sz="1000" spc="-35" dirty="0">
                <a:solidFill>
                  <a:srgbClr val="FFFFFF"/>
                </a:solidFill>
                <a:latin typeface="Lucida Sans"/>
                <a:cs typeface="Lucida Sans"/>
              </a:rPr>
              <a:t> Islington, </a:t>
            </a:r>
            <a:r>
              <a:rPr sz="1000" spc="-20" dirty="0">
                <a:solidFill>
                  <a:srgbClr val="FFFFFF"/>
                </a:solidFill>
                <a:latin typeface="Lucida Sans"/>
                <a:cs typeface="Lucida Sans"/>
              </a:rPr>
              <a:t>a</a:t>
            </a:r>
            <a:r>
              <a:rPr sz="1000" spc="-3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Lucida Sans"/>
                <a:cs typeface="Lucida Sans"/>
              </a:rPr>
              <a:t>creative </a:t>
            </a:r>
            <a:r>
              <a:rPr sz="1000" spc="-25" dirty="0">
                <a:solidFill>
                  <a:srgbClr val="FFFFFF"/>
                </a:solidFill>
                <a:latin typeface="Lucida Sans"/>
                <a:cs typeface="Lucida Sans"/>
              </a:rPr>
              <a:t>hub</a:t>
            </a:r>
            <a:r>
              <a:rPr sz="1000" spc="-5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30" dirty="0">
                <a:solidFill>
                  <a:srgbClr val="FFFFFF"/>
                </a:solidFill>
                <a:latin typeface="Lucida Sans"/>
                <a:cs typeface="Lucida Sans"/>
              </a:rPr>
              <a:t>in</a:t>
            </a:r>
            <a:r>
              <a:rPr sz="1000" spc="-4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Lucida Sans"/>
                <a:cs typeface="Lucida Sans"/>
              </a:rPr>
              <a:t>London,</a:t>
            </a:r>
            <a:r>
              <a:rPr sz="1000" spc="-5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Lucida Sans"/>
                <a:cs typeface="Lucida Sans"/>
              </a:rPr>
              <a:t>the</a:t>
            </a:r>
            <a:r>
              <a:rPr sz="1000" spc="-4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25" dirty="0">
                <a:solidFill>
                  <a:srgbClr val="FFFFFF"/>
                </a:solidFill>
                <a:latin typeface="Lucida Sans"/>
                <a:cs typeface="Lucida Sans"/>
              </a:rPr>
              <a:t>area</a:t>
            </a:r>
            <a:r>
              <a:rPr sz="1000" spc="-4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25" dirty="0">
                <a:solidFill>
                  <a:srgbClr val="FFFFFF"/>
                </a:solidFill>
                <a:latin typeface="Lucida Sans"/>
                <a:cs typeface="Lucida Sans"/>
              </a:rPr>
              <a:t>offers</a:t>
            </a:r>
            <a:r>
              <a:rPr sz="1000" spc="-5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Lucida Sans"/>
                <a:cs typeface="Lucida Sans"/>
              </a:rPr>
              <a:t>residents</a:t>
            </a:r>
            <a:r>
              <a:rPr sz="1000" spc="-4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Lucida Sans"/>
                <a:cs typeface="Lucida Sans"/>
              </a:rPr>
              <a:t>a </a:t>
            </a:r>
            <a:r>
              <a:rPr sz="1000" spc="-10" dirty="0">
                <a:solidFill>
                  <a:srgbClr val="FFFFFF"/>
                </a:solidFill>
                <a:latin typeface="Lucida Sans"/>
                <a:cs typeface="Lucida Sans"/>
              </a:rPr>
              <a:t>wealth</a:t>
            </a:r>
            <a:r>
              <a:rPr sz="1000" spc="-5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Lucida Sans"/>
                <a:cs typeface="Lucida Sans"/>
              </a:rPr>
              <a:t>of</a:t>
            </a:r>
            <a:r>
              <a:rPr sz="1000" spc="-5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Lucida Sans"/>
                <a:cs typeface="Lucida Sans"/>
              </a:rPr>
              <a:t>diverse</a:t>
            </a:r>
            <a:r>
              <a:rPr sz="1000" spc="-5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25" dirty="0">
                <a:solidFill>
                  <a:srgbClr val="FFFFFF"/>
                </a:solidFill>
                <a:latin typeface="Lucida Sans"/>
                <a:cs typeface="Lucida Sans"/>
              </a:rPr>
              <a:t>shopping,</a:t>
            </a:r>
            <a:r>
              <a:rPr sz="1000" spc="-5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Lucida Sans"/>
                <a:cs typeface="Lucida Sans"/>
              </a:rPr>
              <a:t>a</a:t>
            </a:r>
            <a:r>
              <a:rPr sz="1000" spc="-5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Lucida Sans"/>
                <a:cs typeface="Lucida Sans"/>
              </a:rPr>
              <a:t>thriving </a:t>
            </a:r>
            <a:r>
              <a:rPr sz="1000" spc="-35" dirty="0">
                <a:solidFill>
                  <a:srgbClr val="FFFFFF"/>
                </a:solidFill>
                <a:latin typeface="Lucida Sans"/>
                <a:cs typeface="Lucida Sans"/>
              </a:rPr>
              <a:t>restaurant</a:t>
            </a:r>
            <a:r>
              <a:rPr sz="1000" spc="-4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dirty="0">
                <a:solidFill>
                  <a:srgbClr val="FFFFFF"/>
                </a:solidFill>
                <a:latin typeface="Lucida Sans"/>
                <a:cs typeface="Lucida Sans"/>
              </a:rPr>
              <a:t>scene</a:t>
            </a:r>
            <a:r>
              <a:rPr sz="1000" spc="-4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Lucida Sans"/>
                <a:cs typeface="Lucida Sans"/>
              </a:rPr>
              <a:t>and</a:t>
            </a:r>
            <a:r>
              <a:rPr sz="1000" spc="-4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Lucida Sans"/>
                <a:cs typeface="Lucida Sans"/>
              </a:rPr>
              <a:t>a</a:t>
            </a:r>
            <a:r>
              <a:rPr sz="1000" spc="-4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25" dirty="0">
                <a:solidFill>
                  <a:srgbClr val="FFFFFF"/>
                </a:solidFill>
                <a:latin typeface="Lucida Sans"/>
                <a:cs typeface="Lucida Sans"/>
              </a:rPr>
              <a:t>variety</a:t>
            </a:r>
            <a:r>
              <a:rPr sz="1000" spc="-4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Lucida Sans"/>
                <a:cs typeface="Lucida Sans"/>
              </a:rPr>
              <a:t>of</a:t>
            </a:r>
            <a:r>
              <a:rPr sz="1000" spc="-4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Lucida Sans"/>
                <a:cs typeface="Lucida Sans"/>
              </a:rPr>
              <a:t>cultural spaces.</a:t>
            </a:r>
            <a:endParaRPr sz="1000">
              <a:latin typeface="Lucida Sans"/>
              <a:cs typeface="Lucida Sans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902407" y="3246554"/>
            <a:ext cx="80962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90" dirty="0">
                <a:solidFill>
                  <a:srgbClr val="FFFFFF"/>
                </a:solidFill>
                <a:latin typeface="Lucida Sans"/>
                <a:cs typeface="Lucida Sans"/>
              </a:rPr>
              <a:t>3</a:t>
            </a:r>
            <a:r>
              <a:rPr sz="1000" spc="-6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30" dirty="0">
                <a:solidFill>
                  <a:srgbClr val="FFFFFF"/>
                </a:solidFill>
                <a:latin typeface="Lucida Sans"/>
                <a:cs typeface="Lucida Sans"/>
              </a:rPr>
              <a:t>mins</a:t>
            </a:r>
            <a:r>
              <a:rPr sz="1000" spc="-6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Lucida Sans"/>
                <a:cs typeface="Lucida Sans"/>
              </a:rPr>
              <a:t>Angel</a:t>
            </a:r>
            <a:endParaRPr sz="1000">
              <a:latin typeface="Lucida Sans"/>
              <a:cs typeface="Lucida Sans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902407" y="3513254"/>
            <a:ext cx="124396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185" dirty="0">
                <a:solidFill>
                  <a:srgbClr val="FFFFFF"/>
                </a:solidFill>
                <a:latin typeface="Lucida Sans"/>
                <a:cs typeface="Lucida Sans"/>
              </a:rPr>
              <a:t>15</a:t>
            </a:r>
            <a:r>
              <a:rPr sz="1000" spc="-5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30" dirty="0">
                <a:solidFill>
                  <a:srgbClr val="FFFFFF"/>
                </a:solidFill>
                <a:latin typeface="Lucida Sans"/>
                <a:cs typeface="Lucida Sans"/>
              </a:rPr>
              <a:t>mins</a:t>
            </a:r>
            <a:r>
              <a:rPr sz="1000" spc="-5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35" dirty="0">
                <a:solidFill>
                  <a:srgbClr val="FFFFFF"/>
                </a:solidFill>
                <a:latin typeface="Lucida Sans"/>
                <a:cs typeface="Lucida Sans"/>
              </a:rPr>
              <a:t>King’s</a:t>
            </a:r>
            <a:r>
              <a:rPr sz="1000" spc="-5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Lucida Sans"/>
                <a:cs typeface="Lucida Sans"/>
              </a:rPr>
              <a:t>Cross</a:t>
            </a:r>
            <a:endParaRPr sz="1000">
              <a:latin typeface="Lucida Sans"/>
              <a:cs typeface="Lucida Sans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902407" y="3779954"/>
            <a:ext cx="91821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165" dirty="0">
                <a:solidFill>
                  <a:srgbClr val="FFFFFF"/>
                </a:solidFill>
                <a:latin typeface="Lucida Sans"/>
                <a:cs typeface="Lucida Sans"/>
              </a:rPr>
              <a:t>18</a:t>
            </a:r>
            <a:r>
              <a:rPr sz="1000" spc="-5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30" dirty="0">
                <a:solidFill>
                  <a:srgbClr val="FFFFFF"/>
                </a:solidFill>
                <a:latin typeface="Lucida Sans"/>
                <a:cs typeface="Lucida Sans"/>
              </a:rPr>
              <a:t>mins</a:t>
            </a:r>
            <a:r>
              <a:rPr sz="1000" spc="-5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Lucida Sans"/>
                <a:cs typeface="Lucida Sans"/>
              </a:rPr>
              <a:t>Euston</a:t>
            </a:r>
            <a:endParaRPr sz="1000">
              <a:latin typeface="Lucida Sans"/>
              <a:cs typeface="Lucida Sans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5238049" y="292009"/>
            <a:ext cx="3235960" cy="1073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7500"/>
              </a:lnSpc>
              <a:spcBef>
                <a:spcPts val="100"/>
              </a:spcBef>
            </a:pPr>
            <a:r>
              <a:rPr sz="1000" spc="140" dirty="0">
                <a:solidFill>
                  <a:srgbClr val="FFFFFF"/>
                </a:solidFill>
                <a:latin typeface="Lucida Sans"/>
                <a:cs typeface="Lucida Sans"/>
              </a:rPr>
              <a:t>We</a:t>
            </a:r>
            <a:r>
              <a:rPr sz="1000" spc="-6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30" dirty="0">
                <a:solidFill>
                  <a:srgbClr val="FFFFFF"/>
                </a:solidFill>
                <a:latin typeface="Lucida Sans"/>
                <a:cs typeface="Lucida Sans"/>
              </a:rPr>
              <a:t>are</a:t>
            </a:r>
            <a:r>
              <a:rPr sz="1000" spc="-5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Lucida Sans"/>
                <a:cs typeface="Lucida Sans"/>
              </a:rPr>
              <a:t>a</a:t>
            </a:r>
            <a:r>
              <a:rPr sz="1000" spc="-5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90" dirty="0">
                <a:solidFill>
                  <a:srgbClr val="FFFFFF"/>
                </a:solidFill>
                <a:latin typeface="Lucida Sans"/>
                <a:cs typeface="Lucida Sans"/>
              </a:rPr>
              <a:t>3</a:t>
            </a:r>
            <a:r>
              <a:rPr sz="1000" spc="-5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25" dirty="0">
                <a:solidFill>
                  <a:srgbClr val="FFFFFF"/>
                </a:solidFill>
                <a:latin typeface="Lucida Sans"/>
                <a:cs typeface="Lucida Sans"/>
              </a:rPr>
              <a:t>minute</a:t>
            </a:r>
            <a:r>
              <a:rPr sz="1000" spc="-5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25" dirty="0">
                <a:solidFill>
                  <a:srgbClr val="FFFFFF"/>
                </a:solidFill>
                <a:latin typeface="Lucida Sans"/>
                <a:cs typeface="Lucida Sans"/>
              </a:rPr>
              <a:t>walk</a:t>
            </a:r>
            <a:r>
              <a:rPr sz="1000" spc="-5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30" dirty="0">
                <a:solidFill>
                  <a:srgbClr val="FFFFFF"/>
                </a:solidFill>
                <a:latin typeface="Lucida Sans"/>
                <a:cs typeface="Lucida Sans"/>
              </a:rPr>
              <a:t>from</a:t>
            </a:r>
            <a:r>
              <a:rPr sz="1000" spc="-5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dirty="0">
                <a:solidFill>
                  <a:srgbClr val="FFFFFF"/>
                </a:solidFill>
                <a:latin typeface="Lucida Sans"/>
                <a:cs typeface="Lucida Sans"/>
              </a:rPr>
              <a:t>Angel</a:t>
            </a:r>
            <a:r>
              <a:rPr sz="1000" spc="-5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25" dirty="0">
                <a:solidFill>
                  <a:srgbClr val="FFFFFF"/>
                </a:solidFill>
                <a:latin typeface="Lucida Sans"/>
                <a:cs typeface="Lucida Sans"/>
              </a:rPr>
              <a:t>station</a:t>
            </a:r>
            <a:r>
              <a:rPr sz="1000" spc="-5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Lucida Sans"/>
                <a:cs typeface="Lucida Sans"/>
              </a:rPr>
              <a:t>and</a:t>
            </a:r>
            <a:r>
              <a:rPr sz="1000" spc="-5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25" dirty="0">
                <a:solidFill>
                  <a:srgbClr val="FFFFFF"/>
                </a:solidFill>
                <a:latin typeface="Lucida Sans"/>
                <a:cs typeface="Lucida Sans"/>
              </a:rPr>
              <a:t>15 minutes</a:t>
            </a:r>
            <a:r>
              <a:rPr sz="1000" spc="-2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30" dirty="0">
                <a:solidFill>
                  <a:srgbClr val="FFFFFF"/>
                </a:solidFill>
                <a:latin typeface="Lucida Sans"/>
                <a:cs typeface="Lucida Sans"/>
              </a:rPr>
              <a:t>from</a:t>
            </a:r>
            <a:r>
              <a:rPr sz="1000" spc="-2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Lucida Sans"/>
                <a:cs typeface="Lucida Sans"/>
              </a:rPr>
              <a:t>Kings</a:t>
            </a:r>
            <a:r>
              <a:rPr sz="1000" spc="-2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dirty="0">
                <a:solidFill>
                  <a:srgbClr val="FFFFFF"/>
                </a:solidFill>
                <a:latin typeface="Lucida Sans"/>
                <a:cs typeface="Lucida Sans"/>
              </a:rPr>
              <a:t>Cross</a:t>
            </a:r>
            <a:r>
              <a:rPr sz="1000" spc="-2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35" dirty="0">
                <a:solidFill>
                  <a:srgbClr val="FFFFFF"/>
                </a:solidFill>
                <a:latin typeface="Lucida Sans"/>
                <a:cs typeface="Lucida Sans"/>
              </a:rPr>
              <a:t>International.</a:t>
            </a:r>
            <a:r>
              <a:rPr sz="1000" spc="-2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dirty="0">
                <a:solidFill>
                  <a:srgbClr val="FFFFFF"/>
                </a:solidFill>
                <a:latin typeface="Lucida Sans"/>
                <a:cs typeface="Lucida Sans"/>
              </a:rPr>
              <a:t>With</a:t>
            </a:r>
            <a:r>
              <a:rPr sz="1000" spc="-20" dirty="0">
                <a:solidFill>
                  <a:srgbClr val="FFFFFF"/>
                </a:solidFill>
                <a:latin typeface="Lucida Sans"/>
                <a:cs typeface="Lucida Sans"/>
              </a:rPr>
              <a:t> bus </a:t>
            </a:r>
            <a:r>
              <a:rPr sz="1000" spc="-25" dirty="0">
                <a:solidFill>
                  <a:srgbClr val="FFFFFF"/>
                </a:solidFill>
                <a:latin typeface="Lucida Sans"/>
                <a:cs typeface="Lucida Sans"/>
              </a:rPr>
              <a:t>and </a:t>
            </a:r>
            <a:r>
              <a:rPr sz="1000" spc="-10" dirty="0">
                <a:solidFill>
                  <a:srgbClr val="FFFFFF"/>
                </a:solidFill>
                <a:latin typeface="Lucida Sans"/>
                <a:cs typeface="Lucida Sans"/>
              </a:rPr>
              <a:t>tube</a:t>
            </a:r>
            <a:r>
              <a:rPr sz="1000" spc="-5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40" dirty="0">
                <a:solidFill>
                  <a:srgbClr val="FFFFFF"/>
                </a:solidFill>
                <a:latin typeface="Lucida Sans"/>
                <a:cs typeface="Lucida Sans"/>
              </a:rPr>
              <a:t>links</a:t>
            </a:r>
            <a:r>
              <a:rPr sz="1000" spc="-4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Lucida Sans"/>
                <a:cs typeface="Lucida Sans"/>
              </a:rPr>
              <a:t>on</a:t>
            </a:r>
            <a:r>
              <a:rPr sz="1000" spc="-5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Lucida Sans"/>
                <a:cs typeface="Lucida Sans"/>
              </a:rPr>
              <a:t>the</a:t>
            </a:r>
            <a:r>
              <a:rPr sz="1000" spc="-4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Lucida Sans"/>
                <a:cs typeface="Lucida Sans"/>
              </a:rPr>
              <a:t>doorstep</a:t>
            </a:r>
            <a:r>
              <a:rPr sz="1000" spc="-4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dirty="0">
                <a:solidFill>
                  <a:srgbClr val="FFFFFF"/>
                </a:solidFill>
                <a:latin typeface="Lucida Sans"/>
                <a:cs typeface="Lucida Sans"/>
              </a:rPr>
              <a:t>we</a:t>
            </a:r>
            <a:r>
              <a:rPr sz="1000" spc="-5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30" dirty="0">
                <a:solidFill>
                  <a:srgbClr val="FFFFFF"/>
                </a:solidFill>
                <a:latin typeface="Lucida Sans"/>
                <a:cs typeface="Lucida Sans"/>
              </a:rPr>
              <a:t>are</a:t>
            </a:r>
            <a:r>
              <a:rPr sz="1000" spc="-4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25" dirty="0">
                <a:solidFill>
                  <a:srgbClr val="FFFFFF"/>
                </a:solidFill>
                <a:latin typeface="Lucida Sans"/>
                <a:cs typeface="Lucida Sans"/>
              </a:rPr>
              <a:t>extremely</a:t>
            </a:r>
            <a:r>
              <a:rPr sz="1000" spc="-5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Lucida Sans"/>
                <a:cs typeface="Lucida Sans"/>
              </a:rPr>
              <a:t>well </a:t>
            </a:r>
            <a:r>
              <a:rPr sz="1000" dirty="0">
                <a:solidFill>
                  <a:srgbClr val="FFFFFF"/>
                </a:solidFill>
                <a:latin typeface="Lucida Sans"/>
                <a:cs typeface="Lucida Sans"/>
              </a:rPr>
              <a:t>placed</a:t>
            </a:r>
            <a:r>
              <a:rPr sz="1000" spc="-5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35" dirty="0">
                <a:solidFill>
                  <a:srgbClr val="FFFFFF"/>
                </a:solidFill>
                <a:latin typeface="Lucida Sans"/>
                <a:cs typeface="Lucida Sans"/>
              </a:rPr>
              <a:t>for</a:t>
            </a:r>
            <a:r>
              <a:rPr sz="1000" spc="-5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Lucida Sans"/>
                <a:cs typeface="Lucida Sans"/>
              </a:rPr>
              <a:t>both</a:t>
            </a:r>
            <a:r>
              <a:rPr sz="1000" spc="-5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Lucida Sans"/>
                <a:cs typeface="Lucida Sans"/>
              </a:rPr>
              <a:t>the</a:t>
            </a:r>
            <a:r>
              <a:rPr sz="1000" spc="-5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dirty="0">
                <a:solidFill>
                  <a:srgbClr val="FFFFFF"/>
                </a:solidFill>
                <a:latin typeface="Lucida Sans"/>
                <a:cs typeface="Lucida Sans"/>
              </a:rPr>
              <a:t>City</a:t>
            </a:r>
            <a:r>
              <a:rPr sz="1000" spc="-5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Lucida Sans"/>
                <a:cs typeface="Lucida Sans"/>
              </a:rPr>
              <a:t>and</a:t>
            </a:r>
            <a:r>
              <a:rPr sz="1000" spc="-5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60" dirty="0">
                <a:solidFill>
                  <a:srgbClr val="FFFFFF"/>
                </a:solidFill>
                <a:latin typeface="Lucida Sans"/>
                <a:cs typeface="Lucida Sans"/>
              </a:rPr>
              <a:t>West</a:t>
            </a:r>
            <a:r>
              <a:rPr sz="1000" spc="-5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25" dirty="0">
                <a:solidFill>
                  <a:srgbClr val="FFFFFF"/>
                </a:solidFill>
                <a:latin typeface="Lucida Sans"/>
                <a:cs typeface="Lucida Sans"/>
              </a:rPr>
              <a:t>End,</a:t>
            </a:r>
            <a:r>
              <a:rPr sz="1000" spc="-5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Lucida Sans"/>
                <a:cs typeface="Lucida Sans"/>
              </a:rPr>
              <a:t>Farringdon and</a:t>
            </a:r>
            <a:r>
              <a:rPr sz="1000" spc="-4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Lucida Sans"/>
                <a:cs typeface="Lucida Sans"/>
              </a:rPr>
              <a:t>Clerkenwell</a:t>
            </a:r>
            <a:r>
              <a:rPr sz="1000" spc="-4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30" dirty="0">
                <a:solidFill>
                  <a:srgbClr val="FFFFFF"/>
                </a:solidFill>
                <a:latin typeface="Lucida Sans"/>
                <a:cs typeface="Lucida Sans"/>
              </a:rPr>
              <a:t>are</a:t>
            </a:r>
            <a:r>
              <a:rPr sz="1000" spc="-4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Lucida Sans"/>
                <a:cs typeface="Lucida Sans"/>
              </a:rPr>
              <a:t>also</a:t>
            </a:r>
            <a:r>
              <a:rPr sz="1000" spc="-4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25" dirty="0">
                <a:solidFill>
                  <a:srgbClr val="FFFFFF"/>
                </a:solidFill>
                <a:latin typeface="Lucida Sans"/>
                <a:cs typeface="Lucida Sans"/>
              </a:rPr>
              <a:t>within</a:t>
            </a:r>
            <a:r>
              <a:rPr sz="1000" spc="-4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Lucida Sans"/>
                <a:cs typeface="Lucida Sans"/>
              </a:rPr>
              <a:t>walking</a:t>
            </a:r>
            <a:r>
              <a:rPr sz="1000" spc="-4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Lucida Sans"/>
                <a:cs typeface="Lucida Sans"/>
              </a:rPr>
              <a:t>distance.</a:t>
            </a:r>
            <a:endParaRPr sz="1000">
              <a:latin typeface="Lucida Sans"/>
              <a:cs typeface="Lucida Sans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5238049" y="1549308"/>
            <a:ext cx="3249295" cy="4445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7500"/>
              </a:lnSpc>
              <a:spcBef>
                <a:spcPts val="100"/>
              </a:spcBef>
            </a:pPr>
            <a:r>
              <a:rPr sz="1000" dirty="0">
                <a:solidFill>
                  <a:srgbClr val="FFFFFF"/>
                </a:solidFill>
                <a:latin typeface="Lucida Sans"/>
                <a:cs typeface="Lucida Sans"/>
              </a:rPr>
              <a:t>The</a:t>
            </a:r>
            <a:r>
              <a:rPr sz="1000" spc="-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Lucida Sans"/>
                <a:cs typeface="Lucida Sans"/>
              </a:rPr>
              <a:t>multi-award</a:t>
            </a:r>
            <a:r>
              <a:rPr sz="1000" spc="-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30" dirty="0">
                <a:solidFill>
                  <a:srgbClr val="FFFFFF"/>
                </a:solidFill>
                <a:latin typeface="Lucida Sans"/>
                <a:cs typeface="Lucida Sans"/>
              </a:rPr>
              <a:t>winning,</a:t>
            </a:r>
            <a:r>
              <a:rPr sz="1000" spc="-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25" dirty="0">
                <a:solidFill>
                  <a:srgbClr val="FFFFFF"/>
                </a:solidFill>
                <a:latin typeface="Lucida Sans"/>
                <a:cs typeface="Lucida Sans"/>
              </a:rPr>
              <a:t>architecturally</a:t>
            </a:r>
            <a:r>
              <a:rPr sz="1000" spc="-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Lucida Sans"/>
                <a:cs typeface="Lucida Sans"/>
              </a:rPr>
              <a:t>stunning, venue</a:t>
            </a:r>
            <a:r>
              <a:rPr sz="1000" spc="-5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30" dirty="0">
                <a:solidFill>
                  <a:srgbClr val="FFFFFF"/>
                </a:solidFill>
                <a:latin typeface="Lucida Sans"/>
                <a:cs typeface="Lucida Sans"/>
              </a:rPr>
              <a:t>is</a:t>
            </a:r>
            <a:r>
              <a:rPr sz="1000" spc="-5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Lucida Sans"/>
                <a:cs typeface="Lucida Sans"/>
              </a:rPr>
              <a:t>visited</a:t>
            </a:r>
            <a:r>
              <a:rPr sz="1000" spc="-5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dirty="0">
                <a:solidFill>
                  <a:srgbClr val="FFFFFF"/>
                </a:solidFill>
                <a:latin typeface="Lucida Sans"/>
                <a:cs typeface="Lucida Sans"/>
              </a:rPr>
              <a:t>by</a:t>
            </a:r>
            <a:r>
              <a:rPr sz="1000" spc="-5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dirty="0">
                <a:solidFill>
                  <a:srgbClr val="FFFFFF"/>
                </a:solidFill>
                <a:latin typeface="Lucida Sans"/>
                <a:cs typeface="Lucida Sans"/>
              </a:rPr>
              <a:t>close</a:t>
            </a:r>
            <a:r>
              <a:rPr sz="1000" spc="-5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Lucida Sans"/>
                <a:cs typeface="Lucida Sans"/>
              </a:rPr>
              <a:t>to</a:t>
            </a:r>
            <a:r>
              <a:rPr sz="1000" spc="-5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Lucida Sans"/>
                <a:cs typeface="Lucida Sans"/>
              </a:rPr>
              <a:t>a</a:t>
            </a:r>
            <a:r>
              <a:rPr sz="1000" spc="-5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25" dirty="0">
                <a:solidFill>
                  <a:srgbClr val="FFFFFF"/>
                </a:solidFill>
                <a:latin typeface="Lucida Sans"/>
                <a:cs typeface="Lucida Sans"/>
              </a:rPr>
              <a:t>million</a:t>
            </a:r>
            <a:r>
              <a:rPr sz="1000" spc="-5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Lucida Sans"/>
                <a:cs typeface="Lucida Sans"/>
              </a:rPr>
              <a:t>guests</a:t>
            </a:r>
            <a:r>
              <a:rPr sz="1000" spc="-5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dirty="0">
                <a:solidFill>
                  <a:srgbClr val="FFFFFF"/>
                </a:solidFill>
                <a:latin typeface="Lucida Sans"/>
                <a:cs typeface="Lucida Sans"/>
              </a:rPr>
              <a:t>each</a:t>
            </a:r>
            <a:r>
              <a:rPr sz="1000" spc="-5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Lucida Sans"/>
                <a:cs typeface="Lucida Sans"/>
              </a:rPr>
              <a:t>year.</a:t>
            </a:r>
            <a:endParaRPr sz="1000">
              <a:latin typeface="Lucida Sans"/>
              <a:cs typeface="Lucida Sans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6353312" y="2502481"/>
            <a:ext cx="176974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Scan</a:t>
            </a:r>
            <a:r>
              <a:rPr sz="1000" spc="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10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Tenant</a:t>
            </a:r>
            <a:r>
              <a:rPr sz="10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Testimonials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6D3E1CB83F9114F9D165672D0F6B271" ma:contentTypeVersion="19" ma:contentTypeDescription="Create a new document." ma:contentTypeScope="" ma:versionID="c9a5ab02244c0b03c59d1b349c62c00f">
  <xsd:schema xmlns:xsd="http://www.w3.org/2001/XMLSchema" xmlns:xs="http://www.w3.org/2001/XMLSchema" xmlns:p="http://schemas.microsoft.com/office/2006/metadata/properties" xmlns:ns2="4c0d86b2-2826-4c98-9c69-95e4ddbdc6fe" xmlns:ns3="4d2581ec-54f3-4b41-ae12-24a93c808003" targetNamespace="http://schemas.microsoft.com/office/2006/metadata/properties" ma:root="true" ma:fieldsID="f5a26287dafb104ba5cd29467897ea31" ns2:_="" ns3:_="">
    <xsd:import namespace="4c0d86b2-2826-4c98-9c69-95e4ddbdc6fe"/>
    <xsd:import namespace="4d2581ec-54f3-4b41-ae12-24a93c80800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0d86b2-2826-4c98-9c69-95e4ddbdc6f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88866a1-da2c-4013-aab1-8067906db7d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2581ec-54f3-4b41-ae12-24a93c80800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22c50610-7d40-4fbc-a30f-698038815cc0}" ma:internalName="TaxCatchAll" ma:showField="CatchAllData" ma:web="4d2581ec-54f3-4b41-ae12-24a93c80800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c0d86b2-2826-4c98-9c69-95e4ddbdc6fe">
      <Terms xmlns="http://schemas.microsoft.com/office/infopath/2007/PartnerControls"/>
    </lcf76f155ced4ddcb4097134ff3c332f>
    <TaxCatchAll xmlns="4d2581ec-54f3-4b41-ae12-24a93c808003" xsi:nil="true"/>
  </documentManagement>
</p:properties>
</file>

<file path=customXml/itemProps1.xml><?xml version="1.0" encoding="utf-8"?>
<ds:datastoreItem xmlns:ds="http://schemas.openxmlformats.org/officeDocument/2006/customXml" ds:itemID="{D130F6DA-98F9-4153-B216-0CFBAE874645}"/>
</file>

<file path=customXml/itemProps2.xml><?xml version="1.0" encoding="utf-8"?>
<ds:datastoreItem xmlns:ds="http://schemas.openxmlformats.org/officeDocument/2006/customXml" ds:itemID="{82A31CE3-0DBA-4B0C-A87C-AC3560D19DF6}"/>
</file>

<file path=customXml/itemProps3.xml><?xml version="1.0" encoding="utf-8"?>
<ds:datastoreItem xmlns:ds="http://schemas.openxmlformats.org/officeDocument/2006/customXml" ds:itemID="{225115F2-584A-401F-AAA9-8B6407528A65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1385</TotalTime>
  <Words>495</Words>
  <Application>Microsoft Office PowerPoint</Application>
  <PresentationFormat>Custom</PresentationFormat>
  <Paragraphs>53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Lucida Sans</vt:lpstr>
      <vt:lpstr>Office Theme</vt:lpstr>
      <vt:lpstr>Available Showroom</vt:lpstr>
      <vt:lpstr>Showroom Details</vt:lpstr>
      <vt:lpstr>Facilities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Property Particulars: Showrooms</dc:title>
  <cp:keywords>DAGdsWXRD6E,BACPyL569t8,0</cp:keywords>
  <cp:lastModifiedBy>Luke Hurst</cp:lastModifiedBy>
  <cp:revision>1</cp:revision>
  <cp:lastPrinted>2025-09-15T11:34:07Z</cp:lastPrinted>
  <dcterms:created xsi:type="dcterms:W3CDTF">2025-09-15T11:32:49Z</dcterms:created>
  <dcterms:modified xsi:type="dcterms:W3CDTF">2025-09-16T10:38:07Z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2025-03-04T00:00:00Z</vt:filetime>
  </property>
  <property fmtid="{D5CDD505-2E9C-101B-9397-08002B2CF9AE}" pid="3" name="Creator">
    <vt:lpwstr>Canva</vt:lpwstr>
  </property>
  <property fmtid="{D5CDD505-2E9C-101B-9397-08002B2CF9AE}" pid="4" name="LastSaved">
    <vt:filetime>2025-09-15T00:00:00Z</vt:filetime>
  </property>
  <property fmtid="{D5CDD505-2E9C-101B-9397-08002B2CF9AE}" pid="5" name="Producer">
    <vt:lpwstr>Canva</vt:lpwstr>
  </property>
  <property fmtid="{D5CDD505-2E9C-101B-9397-08002B2CF9AE}" pid="6" name="ContentTypeId">
    <vt:lpwstr>0x010100A6D3E1CB83F9114F9D165672D0F6B271</vt:lpwstr>
  </property>
</Properties>
</file>